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8"/>
  </p:notesMasterIdLst>
  <p:sldIdLst>
    <p:sldId id="529" r:id="rId3"/>
    <p:sldId id="611" r:id="rId4"/>
    <p:sldId id="532" r:id="rId5"/>
    <p:sldId id="612" r:id="rId6"/>
    <p:sldId id="613" r:id="rId7"/>
    <p:sldId id="566" r:id="rId8"/>
    <p:sldId id="565" r:id="rId9"/>
    <p:sldId id="579" r:id="rId10"/>
    <p:sldId id="534" r:id="rId11"/>
    <p:sldId id="567" r:id="rId12"/>
    <p:sldId id="535" r:id="rId13"/>
    <p:sldId id="568" r:id="rId14"/>
    <p:sldId id="571" r:id="rId15"/>
    <p:sldId id="572" r:id="rId16"/>
    <p:sldId id="536" r:id="rId17"/>
    <p:sldId id="569" r:id="rId18"/>
    <p:sldId id="537" r:id="rId19"/>
    <p:sldId id="576" r:id="rId20"/>
    <p:sldId id="573" r:id="rId21"/>
    <p:sldId id="555" r:id="rId22"/>
    <p:sldId id="538" r:id="rId23"/>
    <p:sldId id="605" r:id="rId24"/>
    <p:sldId id="570" r:id="rId25"/>
    <p:sldId id="578" r:id="rId26"/>
    <p:sldId id="539" r:id="rId27"/>
    <p:sldId id="540" r:id="rId28"/>
    <p:sldId id="574" r:id="rId29"/>
    <p:sldId id="541" r:id="rId30"/>
    <p:sldId id="542" r:id="rId31"/>
    <p:sldId id="543" r:id="rId32"/>
    <p:sldId id="545" r:id="rId33"/>
    <p:sldId id="606" r:id="rId34"/>
    <p:sldId id="575" r:id="rId35"/>
    <p:sldId id="546" r:id="rId36"/>
    <p:sldId id="547" r:id="rId37"/>
    <p:sldId id="596" r:id="rId38"/>
    <p:sldId id="597" r:id="rId39"/>
    <p:sldId id="604" r:id="rId40"/>
    <p:sldId id="549" r:id="rId41"/>
    <p:sldId id="550" r:id="rId42"/>
    <p:sldId id="564" r:id="rId43"/>
    <p:sldId id="552" r:id="rId44"/>
    <p:sldId id="553" r:id="rId45"/>
    <p:sldId id="592" r:id="rId46"/>
    <p:sldId id="593" r:id="rId47"/>
    <p:sldId id="587" r:id="rId48"/>
    <p:sldId id="589" r:id="rId49"/>
    <p:sldId id="557" r:id="rId50"/>
    <p:sldId id="586" r:id="rId51"/>
    <p:sldId id="609" r:id="rId52"/>
    <p:sldId id="507" r:id="rId53"/>
    <p:sldId id="580" r:id="rId54"/>
    <p:sldId id="581" r:id="rId55"/>
    <p:sldId id="562" r:id="rId56"/>
    <p:sldId id="531" r:id="rId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талья Грихина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2E1A"/>
    <a:srgbClr val="FF4934"/>
    <a:srgbClr val="9AC2FF"/>
    <a:srgbClr val="FFFFFF"/>
    <a:srgbClr val="FFFF00"/>
    <a:srgbClr val="BDC3C0"/>
    <a:srgbClr val="1C36A4"/>
    <a:srgbClr val="D32B5F"/>
    <a:srgbClr val="E47899"/>
    <a:srgbClr val="8C6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864" autoAdjust="0"/>
    <p:restoredTop sz="99343" autoAdjust="0"/>
  </p:normalViewPr>
  <p:slideViewPr>
    <p:cSldViewPr>
      <p:cViewPr varScale="1">
        <p:scale>
          <a:sx n="122" d="100"/>
          <a:sy n="122" d="100"/>
        </p:scale>
        <p:origin x="720" y="90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51B708-1A57-457D-B271-3F2CCF25C27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7BA578-4C2B-4E60-AE73-5DF9793A5AB4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Размещение предложения на рынке</a:t>
          </a:r>
          <a:endParaRPr lang="ru-RU" dirty="0"/>
        </a:p>
      </dgm:t>
    </dgm:pt>
    <dgm:pt modelId="{820E4516-8CE2-4FCF-815C-DA44CA02D782}" type="sibTrans" cxnId="{99CC3F65-179A-41A7-A313-EC101DBFDB48}">
      <dgm:prSet/>
      <dgm:spPr/>
      <dgm:t>
        <a:bodyPr/>
        <a:lstStyle/>
        <a:p>
          <a:endParaRPr lang="ru-RU"/>
        </a:p>
      </dgm:t>
    </dgm:pt>
    <dgm:pt modelId="{44220EEF-F07E-468F-BED0-AF2B93D3588C}" type="parTrans" cxnId="{99CC3F65-179A-41A7-A313-EC101DBFDB48}">
      <dgm:prSet/>
      <dgm:spPr/>
      <dgm:t>
        <a:bodyPr/>
        <a:lstStyle/>
        <a:p>
          <a:endParaRPr lang="ru-RU"/>
        </a:p>
      </dgm:t>
    </dgm:pt>
    <dgm:pt modelId="{E7EFEE8B-6156-4315-9008-36E6779F283B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Закупка</a:t>
          </a:r>
        </a:p>
        <a:p>
          <a:r>
            <a:rPr lang="ru-RU" dirty="0" smtClean="0"/>
            <a:t>Производство</a:t>
          </a:r>
        </a:p>
        <a:p>
          <a:r>
            <a:rPr lang="ru-RU" dirty="0" smtClean="0"/>
            <a:t>Логистика</a:t>
          </a:r>
        </a:p>
      </dgm:t>
    </dgm:pt>
    <dgm:pt modelId="{5D794EBE-80C2-4530-8184-90B6ECF848C6}" type="sibTrans" cxnId="{A05DDBF6-3589-4665-97E7-63C4BD1792A8}">
      <dgm:prSet/>
      <dgm:spPr/>
      <dgm:t>
        <a:bodyPr/>
        <a:lstStyle/>
        <a:p>
          <a:endParaRPr lang="ru-RU"/>
        </a:p>
      </dgm:t>
    </dgm:pt>
    <dgm:pt modelId="{B3B84A21-5ABC-43B7-9A05-0C8D9EE59CF4}" type="parTrans" cxnId="{A05DDBF6-3589-4665-97E7-63C4BD1792A8}">
      <dgm:prSet/>
      <dgm:spPr/>
      <dgm:t>
        <a:bodyPr/>
        <a:lstStyle/>
        <a:p>
          <a:endParaRPr lang="ru-RU"/>
        </a:p>
      </dgm:t>
    </dgm:pt>
    <dgm:pt modelId="{1F2D64A4-828A-463D-A039-1AE9DBCE4AEA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Ассортимент</a:t>
          </a:r>
        </a:p>
        <a:p>
          <a:r>
            <a:rPr lang="ru-RU" dirty="0" smtClean="0"/>
            <a:t>Поставщики</a:t>
          </a:r>
        </a:p>
        <a:p>
          <a:r>
            <a:rPr lang="ru-RU" smtClean="0"/>
            <a:t>Клиенты и цены</a:t>
          </a:r>
          <a:endParaRPr lang="ru-RU" dirty="0"/>
        </a:p>
      </dgm:t>
    </dgm:pt>
    <dgm:pt modelId="{40B7BB0A-66BD-4D68-8EF3-DF2CD8E9DB34}" type="sibTrans" cxnId="{A5089787-5310-4578-BE1B-7E9316295E0A}">
      <dgm:prSet/>
      <dgm:spPr/>
      <dgm:t>
        <a:bodyPr/>
        <a:lstStyle/>
        <a:p>
          <a:endParaRPr lang="ru-RU"/>
        </a:p>
      </dgm:t>
    </dgm:pt>
    <dgm:pt modelId="{C79C7BBF-C57B-4C1C-9A8E-A213117DB3D1}" type="parTrans" cxnId="{A5089787-5310-4578-BE1B-7E9316295E0A}">
      <dgm:prSet/>
      <dgm:spPr/>
      <dgm:t>
        <a:bodyPr/>
        <a:lstStyle/>
        <a:p>
          <a:endParaRPr lang="ru-RU"/>
        </a:p>
      </dgm:t>
    </dgm:pt>
    <dgm:pt modelId="{FB22E863-8534-4BDD-AB79-D5331AB142EE}" type="pres">
      <dgm:prSet presAssocID="{2D51B708-1A57-457D-B271-3F2CCF25C27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26EAE0-35AE-4C4E-A670-6BA268E4ADB8}" type="pres">
      <dgm:prSet presAssocID="{1F2D64A4-828A-463D-A039-1AE9DBCE4AEA}" presName="parTxOnly" presStyleLbl="node1" presStyleIdx="0" presStyleCnt="3" custLinFactY="-10173" custLinFactNeighborX="3306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9927AE-D370-46C8-AF67-58FF579A7124}" type="pres">
      <dgm:prSet presAssocID="{40B7BB0A-66BD-4D68-8EF3-DF2CD8E9DB34}" presName="parTxOnlySpace" presStyleCnt="0"/>
      <dgm:spPr/>
    </dgm:pt>
    <dgm:pt modelId="{4C322373-B9E2-46BC-A2C3-ABBA665B1F29}" type="pres">
      <dgm:prSet presAssocID="{E7EFEE8B-6156-4315-9008-36E6779F283B}" presName="parTxOnly" presStyleLbl="node1" presStyleIdx="1" presStyleCnt="3" custLinFactY="-10173" custLinFactNeighborX="3306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E8B15F-CB50-43BC-9A69-BE0D591A9E40}" type="pres">
      <dgm:prSet presAssocID="{5D794EBE-80C2-4530-8184-90B6ECF848C6}" presName="parTxOnlySpace" presStyleCnt="0"/>
      <dgm:spPr/>
    </dgm:pt>
    <dgm:pt modelId="{0BB92C95-FA28-4E40-8ECC-6F6D4E74A306}" type="pres">
      <dgm:prSet presAssocID="{297BA578-4C2B-4E60-AE73-5DF9793A5AB4}" presName="parTxOnly" presStyleLbl="node1" presStyleIdx="2" presStyleCnt="3" custLinFactY="-10173" custLinFactNeighborX="3306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CC3F65-179A-41A7-A313-EC101DBFDB48}" srcId="{2D51B708-1A57-457D-B271-3F2CCF25C277}" destId="{297BA578-4C2B-4E60-AE73-5DF9793A5AB4}" srcOrd="2" destOrd="0" parTransId="{44220EEF-F07E-468F-BED0-AF2B93D3588C}" sibTransId="{820E4516-8CE2-4FCF-815C-DA44CA02D782}"/>
    <dgm:cxn modelId="{535E887A-E2B4-46E4-8AF8-51754C72DEF4}" type="presOf" srcId="{2D51B708-1A57-457D-B271-3F2CCF25C277}" destId="{FB22E863-8534-4BDD-AB79-D5331AB142EE}" srcOrd="0" destOrd="0" presId="urn:microsoft.com/office/officeart/2005/8/layout/chevron1"/>
    <dgm:cxn modelId="{A05DDBF6-3589-4665-97E7-63C4BD1792A8}" srcId="{2D51B708-1A57-457D-B271-3F2CCF25C277}" destId="{E7EFEE8B-6156-4315-9008-36E6779F283B}" srcOrd="1" destOrd="0" parTransId="{B3B84A21-5ABC-43B7-9A05-0C8D9EE59CF4}" sibTransId="{5D794EBE-80C2-4530-8184-90B6ECF848C6}"/>
    <dgm:cxn modelId="{A5089787-5310-4578-BE1B-7E9316295E0A}" srcId="{2D51B708-1A57-457D-B271-3F2CCF25C277}" destId="{1F2D64A4-828A-463D-A039-1AE9DBCE4AEA}" srcOrd="0" destOrd="0" parTransId="{C79C7BBF-C57B-4C1C-9A8E-A213117DB3D1}" sibTransId="{40B7BB0A-66BD-4D68-8EF3-DF2CD8E9DB34}"/>
    <dgm:cxn modelId="{D49743F9-E2E0-4A96-B878-08E4165E06D5}" type="presOf" srcId="{E7EFEE8B-6156-4315-9008-36E6779F283B}" destId="{4C322373-B9E2-46BC-A2C3-ABBA665B1F29}" srcOrd="0" destOrd="0" presId="urn:microsoft.com/office/officeart/2005/8/layout/chevron1"/>
    <dgm:cxn modelId="{DB1B4BB7-21DF-450E-BBB5-8714D65AB421}" type="presOf" srcId="{1F2D64A4-828A-463D-A039-1AE9DBCE4AEA}" destId="{0026EAE0-35AE-4C4E-A670-6BA268E4ADB8}" srcOrd="0" destOrd="0" presId="urn:microsoft.com/office/officeart/2005/8/layout/chevron1"/>
    <dgm:cxn modelId="{91B5FB75-B657-4EB1-8BF6-8BE4C459CE38}" type="presOf" srcId="{297BA578-4C2B-4E60-AE73-5DF9793A5AB4}" destId="{0BB92C95-FA28-4E40-8ECC-6F6D4E74A306}" srcOrd="0" destOrd="0" presId="urn:microsoft.com/office/officeart/2005/8/layout/chevron1"/>
    <dgm:cxn modelId="{0CA68ED6-3AC7-4D1D-8312-53CC2E2D6E81}" type="presParOf" srcId="{FB22E863-8534-4BDD-AB79-D5331AB142EE}" destId="{0026EAE0-35AE-4C4E-A670-6BA268E4ADB8}" srcOrd="0" destOrd="0" presId="urn:microsoft.com/office/officeart/2005/8/layout/chevron1"/>
    <dgm:cxn modelId="{39E8128C-C566-4A30-BC18-5475DBAA7CAE}" type="presParOf" srcId="{FB22E863-8534-4BDD-AB79-D5331AB142EE}" destId="{309927AE-D370-46C8-AF67-58FF579A7124}" srcOrd="1" destOrd="0" presId="urn:microsoft.com/office/officeart/2005/8/layout/chevron1"/>
    <dgm:cxn modelId="{4A6E418F-2DC3-4637-8E6D-6AD7902F0467}" type="presParOf" srcId="{FB22E863-8534-4BDD-AB79-D5331AB142EE}" destId="{4C322373-B9E2-46BC-A2C3-ABBA665B1F29}" srcOrd="2" destOrd="0" presId="urn:microsoft.com/office/officeart/2005/8/layout/chevron1"/>
    <dgm:cxn modelId="{529C348B-DDD7-4611-9325-0B3B1B344876}" type="presParOf" srcId="{FB22E863-8534-4BDD-AB79-D5331AB142EE}" destId="{D1E8B15F-CB50-43BC-9A69-BE0D591A9E40}" srcOrd="3" destOrd="0" presId="urn:microsoft.com/office/officeart/2005/8/layout/chevron1"/>
    <dgm:cxn modelId="{C7011675-3081-4218-97BE-81FDEC68BB8B}" type="presParOf" srcId="{FB22E863-8534-4BDD-AB79-D5331AB142EE}" destId="{0BB92C95-FA28-4E40-8ECC-6F6D4E74A3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51B708-1A57-457D-B271-3F2CCF25C27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7BA578-4C2B-4E60-AE73-5DF9793A5AB4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Поддержка</a:t>
          </a:r>
          <a:br>
            <a:rPr lang="ru-RU" dirty="0" smtClean="0"/>
          </a:br>
          <a:r>
            <a:rPr lang="ru-RU" dirty="0" smtClean="0"/>
            <a:t>Лояльность</a:t>
          </a:r>
          <a:br>
            <a:rPr lang="ru-RU" dirty="0" smtClean="0"/>
          </a:br>
          <a:r>
            <a:rPr lang="ru-RU" dirty="0" smtClean="0"/>
            <a:t>Новые заказы</a:t>
          </a:r>
          <a:endParaRPr lang="ru-RU" dirty="0"/>
        </a:p>
      </dgm:t>
    </dgm:pt>
    <dgm:pt modelId="{820E4516-8CE2-4FCF-815C-DA44CA02D782}" type="sibTrans" cxnId="{99CC3F65-179A-41A7-A313-EC101DBFDB48}">
      <dgm:prSet/>
      <dgm:spPr/>
      <dgm:t>
        <a:bodyPr/>
        <a:lstStyle/>
        <a:p>
          <a:endParaRPr lang="ru-RU"/>
        </a:p>
      </dgm:t>
    </dgm:pt>
    <dgm:pt modelId="{44220EEF-F07E-468F-BED0-AF2B93D3588C}" type="parTrans" cxnId="{99CC3F65-179A-41A7-A313-EC101DBFDB48}">
      <dgm:prSet/>
      <dgm:spPr/>
      <dgm:t>
        <a:bodyPr/>
        <a:lstStyle/>
        <a:p>
          <a:endParaRPr lang="ru-RU"/>
        </a:p>
      </dgm:t>
    </dgm:pt>
    <dgm:pt modelId="{E7EFEE8B-6156-4315-9008-36E6779F283B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Выбор</a:t>
          </a:r>
          <a:br>
            <a:rPr lang="ru-RU" dirty="0" smtClean="0"/>
          </a:br>
          <a:r>
            <a:rPr lang="ru-RU" dirty="0" smtClean="0"/>
            <a:t>Заказы</a:t>
          </a:r>
          <a:br>
            <a:rPr lang="ru-RU" dirty="0" smtClean="0"/>
          </a:br>
          <a:r>
            <a:rPr lang="ru-RU" dirty="0" smtClean="0"/>
            <a:t>Отгрузки</a:t>
          </a:r>
          <a:endParaRPr lang="ru-RU" dirty="0"/>
        </a:p>
      </dgm:t>
    </dgm:pt>
    <dgm:pt modelId="{5D794EBE-80C2-4530-8184-90B6ECF848C6}" type="sibTrans" cxnId="{A05DDBF6-3589-4665-97E7-63C4BD1792A8}">
      <dgm:prSet/>
      <dgm:spPr/>
      <dgm:t>
        <a:bodyPr/>
        <a:lstStyle/>
        <a:p>
          <a:endParaRPr lang="ru-RU"/>
        </a:p>
      </dgm:t>
    </dgm:pt>
    <dgm:pt modelId="{B3B84A21-5ABC-43B7-9A05-0C8D9EE59CF4}" type="parTrans" cxnId="{A05DDBF6-3589-4665-97E7-63C4BD1792A8}">
      <dgm:prSet/>
      <dgm:spPr/>
      <dgm:t>
        <a:bodyPr/>
        <a:lstStyle/>
        <a:p>
          <a:endParaRPr lang="ru-RU"/>
        </a:p>
      </dgm:t>
    </dgm:pt>
    <dgm:pt modelId="{1F2D64A4-828A-463D-A039-1AE9DBCE4AEA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Привлечение целевых клиентов</a:t>
          </a:r>
          <a:endParaRPr lang="ru-RU" dirty="0"/>
        </a:p>
      </dgm:t>
    </dgm:pt>
    <dgm:pt modelId="{40B7BB0A-66BD-4D68-8EF3-DF2CD8E9DB34}" type="sibTrans" cxnId="{A5089787-5310-4578-BE1B-7E9316295E0A}">
      <dgm:prSet/>
      <dgm:spPr/>
      <dgm:t>
        <a:bodyPr/>
        <a:lstStyle/>
        <a:p>
          <a:endParaRPr lang="ru-RU"/>
        </a:p>
      </dgm:t>
    </dgm:pt>
    <dgm:pt modelId="{C79C7BBF-C57B-4C1C-9A8E-A213117DB3D1}" type="parTrans" cxnId="{A5089787-5310-4578-BE1B-7E9316295E0A}">
      <dgm:prSet/>
      <dgm:spPr/>
      <dgm:t>
        <a:bodyPr/>
        <a:lstStyle/>
        <a:p>
          <a:endParaRPr lang="ru-RU"/>
        </a:p>
      </dgm:t>
    </dgm:pt>
    <dgm:pt modelId="{FB22E863-8534-4BDD-AB79-D5331AB142EE}" type="pres">
      <dgm:prSet presAssocID="{2D51B708-1A57-457D-B271-3F2CCF25C27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26EAE0-35AE-4C4E-A670-6BA268E4ADB8}" type="pres">
      <dgm:prSet presAssocID="{1F2D64A4-828A-463D-A039-1AE9DBCE4AEA}" presName="parTxOnly" presStyleLbl="node1" presStyleIdx="0" presStyleCnt="3" custLinFactY="-10173" custLinFactNeighborX="3306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9927AE-D370-46C8-AF67-58FF579A7124}" type="pres">
      <dgm:prSet presAssocID="{40B7BB0A-66BD-4D68-8EF3-DF2CD8E9DB34}" presName="parTxOnlySpace" presStyleCnt="0"/>
      <dgm:spPr/>
    </dgm:pt>
    <dgm:pt modelId="{4C322373-B9E2-46BC-A2C3-ABBA665B1F29}" type="pres">
      <dgm:prSet presAssocID="{E7EFEE8B-6156-4315-9008-36E6779F283B}" presName="parTxOnly" presStyleLbl="node1" presStyleIdx="1" presStyleCnt="3" custLinFactY="-10173" custLinFactNeighborX="3306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E8B15F-CB50-43BC-9A69-BE0D591A9E40}" type="pres">
      <dgm:prSet presAssocID="{5D794EBE-80C2-4530-8184-90B6ECF848C6}" presName="parTxOnlySpace" presStyleCnt="0"/>
      <dgm:spPr/>
    </dgm:pt>
    <dgm:pt modelId="{0BB92C95-FA28-4E40-8ECC-6F6D4E74A306}" type="pres">
      <dgm:prSet presAssocID="{297BA578-4C2B-4E60-AE73-5DF9793A5AB4}" presName="parTxOnly" presStyleLbl="node1" presStyleIdx="2" presStyleCnt="3" custScaleX="108299" custLinFactY="-10173" custLinFactNeighborX="3306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05FD6B-A687-48EC-95F0-3A69940EC35F}" type="presOf" srcId="{297BA578-4C2B-4E60-AE73-5DF9793A5AB4}" destId="{0BB92C95-FA28-4E40-8ECC-6F6D4E74A306}" srcOrd="0" destOrd="0" presId="urn:microsoft.com/office/officeart/2005/8/layout/chevron1"/>
    <dgm:cxn modelId="{99CC3F65-179A-41A7-A313-EC101DBFDB48}" srcId="{2D51B708-1A57-457D-B271-3F2CCF25C277}" destId="{297BA578-4C2B-4E60-AE73-5DF9793A5AB4}" srcOrd="2" destOrd="0" parTransId="{44220EEF-F07E-468F-BED0-AF2B93D3588C}" sibTransId="{820E4516-8CE2-4FCF-815C-DA44CA02D782}"/>
    <dgm:cxn modelId="{86CD2BDA-107D-455B-AE0B-A2EA402EFBDB}" type="presOf" srcId="{2D51B708-1A57-457D-B271-3F2CCF25C277}" destId="{FB22E863-8534-4BDD-AB79-D5331AB142EE}" srcOrd="0" destOrd="0" presId="urn:microsoft.com/office/officeart/2005/8/layout/chevron1"/>
    <dgm:cxn modelId="{A05DDBF6-3589-4665-97E7-63C4BD1792A8}" srcId="{2D51B708-1A57-457D-B271-3F2CCF25C277}" destId="{E7EFEE8B-6156-4315-9008-36E6779F283B}" srcOrd="1" destOrd="0" parTransId="{B3B84A21-5ABC-43B7-9A05-0C8D9EE59CF4}" sibTransId="{5D794EBE-80C2-4530-8184-90B6ECF848C6}"/>
    <dgm:cxn modelId="{A5089787-5310-4578-BE1B-7E9316295E0A}" srcId="{2D51B708-1A57-457D-B271-3F2CCF25C277}" destId="{1F2D64A4-828A-463D-A039-1AE9DBCE4AEA}" srcOrd="0" destOrd="0" parTransId="{C79C7BBF-C57B-4C1C-9A8E-A213117DB3D1}" sibTransId="{40B7BB0A-66BD-4D68-8EF3-DF2CD8E9DB34}"/>
    <dgm:cxn modelId="{5BD0E415-3DDB-4AA1-A4E2-21CBC75ECD67}" type="presOf" srcId="{1F2D64A4-828A-463D-A039-1AE9DBCE4AEA}" destId="{0026EAE0-35AE-4C4E-A670-6BA268E4ADB8}" srcOrd="0" destOrd="0" presId="urn:microsoft.com/office/officeart/2005/8/layout/chevron1"/>
    <dgm:cxn modelId="{7489E14C-BC5B-4E96-889E-777BC0C4C4AB}" type="presOf" srcId="{E7EFEE8B-6156-4315-9008-36E6779F283B}" destId="{4C322373-B9E2-46BC-A2C3-ABBA665B1F29}" srcOrd="0" destOrd="0" presId="urn:microsoft.com/office/officeart/2005/8/layout/chevron1"/>
    <dgm:cxn modelId="{0855252B-BE2D-40AF-A8D0-5D6B88F7C80E}" type="presParOf" srcId="{FB22E863-8534-4BDD-AB79-D5331AB142EE}" destId="{0026EAE0-35AE-4C4E-A670-6BA268E4ADB8}" srcOrd="0" destOrd="0" presId="urn:microsoft.com/office/officeart/2005/8/layout/chevron1"/>
    <dgm:cxn modelId="{75748EE7-FB60-47B0-AB7F-017C49DBF282}" type="presParOf" srcId="{FB22E863-8534-4BDD-AB79-D5331AB142EE}" destId="{309927AE-D370-46C8-AF67-58FF579A7124}" srcOrd="1" destOrd="0" presId="urn:microsoft.com/office/officeart/2005/8/layout/chevron1"/>
    <dgm:cxn modelId="{2AEB0D9A-49D1-4680-A0EC-0E61F26C2599}" type="presParOf" srcId="{FB22E863-8534-4BDD-AB79-D5331AB142EE}" destId="{4C322373-B9E2-46BC-A2C3-ABBA665B1F29}" srcOrd="2" destOrd="0" presId="urn:microsoft.com/office/officeart/2005/8/layout/chevron1"/>
    <dgm:cxn modelId="{41939973-1862-426D-8E69-52D0CB9E416A}" type="presParOf" srcId="{FB22E863-8534-4BDD-AB79-D5331AB142EE}" destId="{D1E8B15F-CB50-43BC-9A69-BE0D591A9E40}" srcOrd="3" destOrd="0" presId="urn:microsoft.com/office/officeart/2005/8/layout/chevron1"/>
    <dgm:cxn modelId="{EF63D1B9-401B-40B8-9DA2-6CC55345253A}" type="presParOf" srcId="{FB22E863-8534-4BDD-AB79-D5331AB142EE}" destId="{0BB92C95-FA28-4E40-8ECC-6F6D4E74A3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51B708-1A57-457D-B271-3F2CCF25C27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2D64A4-828A-463D-A039-1AE9DBCE4AEA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Отчетность</a:t>
          </a:r>
          <a:br>
            <a:rPr lang="ru-RU" dirty="0" smtClean="0"/>
          </a:br>
          <a:r>
            <a:rPr lang="ru-RU" dirty="0" smtClean="0"/>
            <a:t>Показатели</a:t>
          </a:r>
          <a:br>
            <a:rPr lang="ru-RU" dirty="0" smtClean="0"/>
          </a:br>
          <a:r>
            <a:rPr lang="ru-RU" dirty="0" smtClean="0"/>
            <a:t>Нормативы</a:t>
          </a:r>
          <a:endParaRPr lang="ru-RU" dirty="0"/>
        </a:p>
      </dgm:t>
    </dgm:pt>
    <dgm:pt modelId="{40B7BB0A-66BD-4D68-8EF3-DF2CD8E9DB34}" type="sibTrans" cxnId="{A5089787-5310-4578-BE1B-7E9316295E0A}">
      <dgm:prSet/>
      <dgm:spPr/>
      <dgm:t>
        <a:bodyPr/>
        <a:lstStyle/>
        <a:p>
          <a:endParaRPr lang="ru-RU"/>
        </a:p>
      </dgm:t>
    </dgm:pt>
    <dgm:pt modelId="{C79C7BBF-C57B-4C1C-9A8E-A213117DB3D1}" type="parTrans" cxnId="{A5089787-5310-4578-BE1B-7E9316295E0A}">
      <dgm:prSet/>
      <dgm:spPr/>
      <dgm:t>
        <a:bodyPr/>
        <a:lstStyle/>
        <a:p>
          <a:endParaRPr lang="ru-RU"/>
        </a:p>
      </dgm:t>
    </dgm:pt>
    <dgm:pt modelId="{297BA578-4C2B-4E60-AE73-5DF9793A5AB4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Поиск рынков</a:t>
          </a:r>
          <a:br>
            <a:rPr lang="ru-RU" dirty="0" smtClean="0"/>
          </a:br>
          <a:r>
            <a:rPr lang="ru-RU" dirty="0" smtClean="0"/>
            <a:t>Планирование</a:t>
          </a:r>
          <a:br>
            <a:rPr lang="ru-RU" dirty="0" smtClean="0"/>
          </a:br>
          <a:r>
            <a:rPr lang="ru-RU" dirty="0" smtClean="0"/>
            <a:t>Новый цикл</a:t>
          </a:r>
          <a:endParaRPr lang="ru-RU" dirty="0"/>
        </a:p>
      </dgm:t>
    </dgm:pt>
    <dgm:pt modelId="{820E4516-8CE2-4FCF-815C-DA44CA02D782}" type="sibTrans" cxnId="{99CC3F65-179A-41A7-A313-EC101DBFDB48}">
      <dgm:prSet/>
      <dgm:spPr/>
      <dgm:t>
        <a:bodyPr/>
        <a:lstStyle/>
        <a:p>
          <a:endParaRPr lang="ru-RU"/>
        </a:p>
      </dgm:t>
    </dgm:pt>
    <dgm:pt modelId="{44220EEF-F07E-468F-BED0-AF2B93D3588C}" type="parTrans" cxnId="{99CC3F65-179A-41A7-A313-EC101DBFDB48}">
      <dgm:prSet/>
      <dgm:spPr/>
      <dgm:t>
        <a:bodyPr/>
        <a:lstStyle/>
        <a:p>
          <a:endParaRPr lang="ru-RU"/>
        </a:p>
      </dgm:t>
    </dgm:pt>
    <dgm:pt modelId="{C42B66EC-E1BE-4E72-9E8D-3CC32E9708FF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Аналитика</a:t>
          </a:r>
          <a:br>
            <a:rPr lang="ru-RU" dirty="0" smtClean="0"/>
          </a:br>
          <a:r>
            <a:rPr lang="ru-RU" dirty="0" smtClean="0"/>
            <a:t>Оптимизация</a:t>
          </a:r>
          <a:endParaRPr lang="ru-RU" dirty="0"/>
        </a:p>
      </dgm:t>
    </dgm:pt>
    <dgm:pt modelId="{DBD822FC-322A-47E1-8522-45E2A0A8382E}" type="parTrans" cxnId="{4C1438FB-B6A0-42E7-A86E-AA3AAE9C5F4F}">
      <dgm:prSet/>
      <dgm:spPr/>
      <dgm:t>
        <a:bodyPr/>
        <a:lstStyle/>
        <a:p>
          <a:endParaRPr lang="ru-RU"/>
        </a:p>
      </dgm:t>
    </dgm:pt>
    <dgm:pt modelId="{211A73EF-30B6-4545-B5FF-C42286007ED4}" type="sibTrans" cxnId="{4C1438FB-B6A0-42E7-A86E-AA3AAE9C5F4F}">
      <dgm:prSet/>
      <dgm:spPr/>
      <dgm:t>
        <a:bodyPr/>
        <a:lstStyle/>
        <a:p>
          <a:endParaRPr lang="ru-RU"/>
        </a:p>
      </dgm:t>
    </dgm:pt>
    <dgm:pt modelId="{FB22E863-8534-4BDD-AB79-D5331AB142EE}" type="pres">
      <dgm:prSet presAssocID="{2D51B708-1A57-457D-B271-3F2CCF25C27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26EAE0-35AE-4C4E-A670-6BA268E4ADB8}" type="pres">
      <dgm:prSet presAssocID="{1F2D64A4-828A-463D-A039-1AE9DBCE4AEA}" presName="parTxOnly" presStyleLbl="node1" presStyleIdx="0" presStyleCnt="3" custLinFactY="-10173" custLinFactNeighborX="3306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9927AE-D370-46C8-AF67-58FF579A7124}" type="pres">
      <dgm:prSet presAssocID="{40B7BB0A-66BD-4D68-8EF3-DF2CD8E9DB34}" presName="parTxOnlySpace" presStyleCnt="0"/>
      <dgm:spPr/>
    </dgm:pt>
    <dgm:pt modelId="{ACF7E084-59BB-4765-93EB-7915097E11C0}" type="pres">
      <dgm:prSet presAssocID="{C42B66EC-E1BE-4E72-9E8D-3CC32E9708FF}" presName="parTxOnly" presStyleLbl="node1" presStyleIdx="1" presStyleCnt="3" custLinFactY="-10173" custLinFactNeighborX="3306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A2F063-5237-418A-A8B8-72B7CAFCBF53}" type="pres">
      <dgm:prSet presAssocID="{211A73EF-30B6-4545-B5FF-C42286007ED4}" presName="parTxOnlySpace" presStyleCnt="0"/>
      <dgm:spPr/>
    </dgm:pt>
    <dgm:pt modelId="{0BB92C95-FA28-4E40-8ECC-6F6D4E74A306}" type="pres">
      <dgm:prSet presAssocID="{297BA578-4C2B-4E60-AE73-5DF9793A5AB4}" presName="parTxOnly" presStyleLbl="node1" presStyleIdx="2" presStyleCnt="3" custScaleX="108299" custLinFactY="-10173" custLinFactNeighborX="3306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CC3F65-179A-41A7-A313-EC101DBFDB48}" srcId="{2D51B708-1A57-457D-B271-3F2CCF25C277}" destId="{297BA578-4C2B-4E60-AE73-5DF9793A5AB4}" srcOrd="2" destOrd="0" parTransId="{44220EEF-F07E-468F-BED0-AF2B93D3588C}" sibTransId="{820E4516-8CE2-4FCF-815C-DA44CA02D782}"/>
    <dgm:cxn modelId="{4F31C1DF-66BB-4588-999D-66BF3DA7AEC4}" type="presOf" srcId="{297BA578-4C2B-4E60-AE73-5DF9793A5AB4}" destId="{0BB92C95-FA28-4E40-8ECC-6F6D4E74A306}" srcOrd="0" destOrd="0" presId="urn:microsoft.com/office/officeart/2005/8/layout/chevron1"/>
    <dgm:cxn modelId="{0E1820F1-C7DB-4AF4-962F-8EFB5FBF8ADA}" type="presOf" srcId="{2D51B708-1A57-457D-B271-3F2CCF25C277}" destId="{FB22E863-8534-4BDD-AB79-D5331AB142EE}" srcOrd="0" destOrd="0" presId="urn:microsoft.com/office/officeart/2005/8/layout/chevron1"/>
    <dgm:cxn modelId="{A5089787-5310-4578-BE1B-7E9316295E0A}" srcId="{2D51B708-1A57-457D-B271-3F2CCF25C277}" destId="{1F2D64A4-828A-463D-A039-1AE9DBCE4AEA}" srcOrd="0" destOrd="0" parTransId="{C79C7BBF-C57B-4C1C-9A8E-A213117DB3D1}" sibTransId="{40B7BB0A-66BD-4D68-8EF3-DF2CD8E9DB34}"/>
    <dgm:cxn modelId="{835E7B7A-FF8B-4B65-96C0-2A79C7484A90}" type="presOf" srcId="{C42B66EC-E1BE-4E72-9E8D-3CC32E9708FF}" destId="{ACF7E084-59BB-4765-93EB-7915097E11C0}" srcOrd="0" destOrd="0" presId="urn:microsoft.com/office/officeart/2005/8/layout/chevron1"/>
    <dgm:cxn modelId="{4C1438FB-B6A0-42E7-A86E-AA3AAE9C5F4F}" srcId="{2D51B708-1A57-457D-B271-3F2CCF25C277}" destId="{C42B66EC-E1BE-4E72-9E8D-3CC32E9708FF}" srcOrd="1" destOrd="0" parTransId="{DBD822FC-322A-47E1-8522-45E2A0A8382E}" sibTransId="{211A73EF-30B6-4545-B5FF-C42286007ED4}"/>
    <dgm:cxn modelId="{FD8E82B4-B480-461E-B7CB-E139FA8AC5C5}" type="presOf" srcId="{1F2D64A4-828A-463D-A039-1AE9DBCE4AEA}" destId="{0026EAE0-35AE-4C4E-A670-6BA268E4ADB8}" srcOrd="0" destOrd="0" presId="urn:microsoft.com/office/officeart/2005/8/layout/chevron1"/>
    <dgm:cxn modelId="{6ACBC7F0-2F0E-4174-AC16-7AABBEDFB228}" type="presParOf" srcId="{FB22E863-8534-4BDD-AB79-D5331AB142EE}" destId="{0026EAE0-35AE-4C4E-A670-6BA268E4ADB8}" srcOrd="0" destOrd="0" presId="urn:microsoft.com/office/officeart/2005/8/layout/chevron1"/>
    <dgm:cxn modelId="{14A4C7A3-0B21-4A77-B315-97BB1CB6391C}" type="presParOf" srcId="{FB22E863-8534-4BDD-AB79-D5331AB142EE}" destId="{309927AE-D370-46C8-AF67-58FF579A7124}" srcOrd="1" destOrd="0" presId="urn:microsoft.com/office/officeart/2005/8/layout/chevron1"/>
    <dgm:cxn modelId="{D36BD3AA-D11C-447E-A391-95B465E5D6C8}" type="presParOf" srcId="{FB22E863-8534-4BDD-AB79-D5331AB142EE}" destId="{ACF7E084-59BB-4765-93EB-7915097E11C0}" srcOrd="2" destOrd="0" presId="urn:microsoft.com/office/officeart/2005/8/layout/chevron1"/>
    <dgm:cxn modelId="{F70E5070-38C4-4C7F-99D5-BF9358634369}" type="presParOf" srcId="{FB22E863-8534-4BDD-AB79-D5331AB142EE}" destId="{A9A2F063-5237-418A-A8B8-72B7CAFCBF53}" srcOrd="3" destOrd="0" presId="urn:microsoft.com/office/officeart/2005/8/layout/chevron1"/>
    <dgm:cxn modelId="{73A2914A-710D-4A21-BC5E-880555D793BE}" type="presParOf" srcId="{FB22E863-8534-4BDD-AB79-D5331AB142EE}" destId="{0BB92C95-FA28-4E40-8ECC-6F6D4E74A3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51B708-1A57-457D-B271-3F2CCF25C27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7BA578-4C2B-4E60-AE73-5DF9793A5AB4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FFC000"/>
            </a:gs>
            <a:gs pos="75000">
              <a:srgbClr val="FFFF00"/>
            </a:gs>
            <a:gs pos="100000">
              <a:srgbClr val="FFFF00"/>
            </a:gs>
          </a:gsLst>
        </a:gradFill>
        <a:ln>
          <a:noFill/>
        </a:ln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Размещение товаров на сайте</a:t>
          </a:r>
          <a:endParaRPr lang="ru-RU" dirty="0">
            <a:solidFill>
              <a:srgbClr val="FF0000"/>
            </a:solidFill>
          </a:endParaRPr>
        </a:p>
      </dgm:t>
    </dgm:pt>
    <dgm:pt modelId="{820E4516-8CE2-4FCF-815C-DA44CA02D782}" type="sibTrans" cxnId="{99CC3F65-179A-41A7-A313-EC101DBFDB48}">
      <dgm:prSet/>
      <dgm:spPr/>
      <dgm:t>
        <a:bodyPr/>
        <a:lstStyle/>
        <a:p>
          <a:endParaRPr lang="ru-RU"/>
        </a:p>
      </dgm:t>
    </dgm:pt>
    <dgm:pt modelId="{44220EEF-F07E-468F-BED0-AF2B93D3588C}" type="parTrans" cxnId="{99CC3F65-179A-41A7-A313-EC101DBFDB48}">
      <dgm:prSet/>
      <dgm:spPr/>
      <dgm:t>
        <a:bodyPr/>
        <a:lstStyle/>
        <a:p>
          <a:endParaRPr lang="ru-RU"/>
        </a:p>
      </dgm:t>
    </dgm:pt>
    <dgm:pt modelId="{E7EFEE8B-6156-4315-9008-36E6779F283B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FFC000"/>
            </a:gs>
            <a:gs pos="75000">
              <a:srgbClr val="FFFF00"/>
            </a:gs>
            <a:gs pos="100000">
              <a:srgbClr val="FFFF00"/>
            </a:gs>
          </a:gsLst>
        </a:gradFill>
        <a:ln>
          <a:noFill/>
        </a:ln>
      </dgm:spPr>
      <dgm:t>
        <a:bodyPr/>
        <a:lstStyle/>
        <a:p>
          <a:r>
            <a:rPr lang="ru-RU" dirty="0" smtClean="0"/>
            <a:t>Закупка</a:t>
          </a:r>
        </a:p>
        <a:p>
          <a:r>
            <a:rPr lang="ru-RU" dirty="0" smtClean="0"/>
            <a:t>Производство</a:t>
          </a:r>
        </a:p>
        <a:p>
          <a:r>
            <a:rPr lang="ru-RU" dirty="0" smtClean="0">
              <a:solidFill>
                <a:srgbClr val="FF0000"/>
              </a:solidFill>
            </a:rPr>
            <a:t>Складской учет</a:t>
          </a:r>
        </a:p>
      </dgm:t>
    </dgm:pt>
    <dgm:pt modelId="{5D794EBE-80C2-4530-8184-90B6ECF848C6}" type="sibTrans" cxnId="{A05DDBF6-3589-4665-97E7-63C4BD1792A8}">
      <dgm:prSet/>
      <dgm:spPr/>
      <dgm:t>
        <a:bodyPr/>
        <a:lstStyle/>
        <a:p>
          <a:endParaRPr lang="ru-RU"/>
        </a:p>
      </dgm:t>
    </dgm:pt>
    <dgm:pt modelId="{B3B84A21-5ABC-43B7-9A05-0C8D9EE59CF4}" type="parTrans" cxnId="{A05DDBF6-3589-4665-97E7-63C4BD1792A8}">
      <dgm:prSet/>
      <dgm:spPr/>
      <dgm:t>
        <a:bodyPr/>
        <a:lstStyle/>
        <a:p>
          <a:endParaRPr lang="ru-RU"/>
        </a:p>
      </dgm:t>
    </dgm:pt>
    <dgm:pt modelId="{1F2D64A4-828A-463D-A039-1AE9DBCE4AEA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FFC000"/>
            </a:gs>
            <a:gs pos="75000">
              <a:srgbClr val="FFFF00"/>
            </a:gs>
            <a:gs pos="100000">
              <a:srgbClr val="FFFF00"/>
            </a:gs>
          </a:gsLst>
        </a:gradFill>
        <a:ln>
          <a:noFill/>
        </a:ln>
      </dgm:spPr>
      <dgm:t>
        <a:bodyPr/>
        <a:lstStyle/>
        <a:p>
          <a:r>
            <a:rPr lang="ru-RU" b="0" dirty="0" smtClean="0">
              <a:solidFill>
                <a:srgbClr val="FF0000"/>
              </a:solidFill>
            </a:rPr>
            <a:t>Ассортимент</a:t>
          </a:r>
        </a:p>
        <a:p>
          <a:r>
            <a:rPr lang="ru-RU" dirty="0" smtClean="0"/>
            <a:t>Поставщики</a:t>
          </a:r>
        </a:p>
        <a:p>
          <a:r>
            <a:rPr lang="ru-RU" dirty="0" smtClean="0">
              <a:solidFill>
                <a:srgbClr val="FF0000"/>
              </a:solidFill>
            </a:rPr>
            <a:t>Клиенты</a:t>
          </a:r>
          <a:r>
            <a:rPr lang="ru-RU" dirty="0" smtClean="0"/>
            <a:t> </a:t>
          </a:r>
          <a:r>
            <a:rPr lang="ru-RU" dirty="0" smtClean="0">
              <a:solidFill>
                <a:srgbClr val="FF0000"/>
              </a:solidFill>
            </a:rPr>
            <a:t>и цены</a:t>
          </a:r>
          <a:endParaRPr lang="ru-RU" dirty="0">
            <a:solidFill>
              <a:srgbClr val="FF0000"/>
            </a:solidFill>
          </a:endParaRPr>
        </a:p>
      </dgm:t>
    </dgm:pt>
    <dgm:pt modelId="{40B7BB0A-66BD-4D68-8EF3-DF2CD8E9DB34}" type="sibTrans" cxnId="{A5089787-5310-4578-BE1B-7E9316295E0A}">
      <dgm:prSet/>
      <dgm:spPr/>
      <dgm:t>
        <a:bodyPr/>
        <a:lstStyle/>
        <a:p>
          <a:endParaRPr lang="ru-RU"/>
        </a:p>
      </dgm:t>
    </dgm:pt>
    <dgm:pt modelId="{C79C7BBF-C57B-4C1C-9A8E-A213117DB3D1}" type="parTrans" cxnId="{A5089787-5310-4578-BE1B-7E9316295E0A}">
      <dgm:prSet/>
      <dgm:spPr/>
      <dgm:t>
        <a:bodyPr/>
        <a:lstStyle/>
        <a:p>
          <a:endParaRPr lang="ru-RU"/>
        </a:p>
      </dgm:t>
    </dgm:pt>
    <dgm:pt modelId="{FB22E863-8534-4BDD-AB79-D5331AB142EE}" type="pres">
      <dgm:prSet presAssocID="{2D51B708-1A57-457D-B271-3F2CCF25C27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26EAE0-35AE-4C4E-A670-6BA268E4ADB8}" type="pres">
      <dgm:prSet presAssocID="{1F2D64A4-828A-463D-A039-1AE9DBCE4AEA}" presName="parTxOnly" presStyleLbl="node1" presStyleIdx="0" presStyleCnt="3" custLinFactY="-10173" custLinFactNeighborX="3306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9927AE-D370-46C8-AF67-58FF579A7124}" type="pres">
      <dgm:prSet presAssocID="{40B7BB0A-66BD-4D68-8EF3-DF2CD8E9DB34}" presName="parTxOnlySpace" presStyleCnt="0"/>
      <dgm:spPr/>
    </dgm:pt>
    <dgm:pt modelId="{4C322373-B9E2-46BC-A2C3-ABBA665B1F29}" type="pres">
      <dgm:prSet presAssocID="{E7EFEE8B-6156-4315-9008-36E6779F283B}" presName="parTxOnly" presStyleLbl="node1" presStyleIdx="1" presStyleCnt="3" custLinFactY="-10173" custLinFactNeighborX="3306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E8B15F-CB50-43BC-9A69-BE0D591A9E40}" type="pres">
      <dgm:prSet presAssocID="{5D794EBE-80C2-4530-8184-90B6ECF848C6}" presName="parTxOnlySpace" presStyleCnt="0"/>
      <dgm:spPr/>
    </dgm:pt>
    <dgm:pt modelId="{0BB92C95-FA28-4E40-8ECC-6F6D4E74A306}" type="pres">
      <dgm:prSet presAssocID="{297BA578-4C2B-4E60-AE73-5DF9793A5AB4}" presName="parTxOnly" presStyleLbl="node1" presStyleIdx="2" presStyleCnt="3" custLinFactY="-10173" custLinFactNeighborX="3306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CC3F65-179A-41A7-A313-EC101DBFDB48}" srcId="{2D51B708-1A57-457D-B271-3F2CCF25C277}" destId="{297BA578-4C2B-4E60-AE73-5DF9793A5AB4}" srcOrd="2" destOrd="0" parTransId="{44220EEF-F07E-468F-BED0-AF2B93D3588C}" sibTransId="{820E4516-8CE2-4FCF-815C-DA44CA02D782}"/>
    <dgm:cxn modelId="{A05DDBF6-3589-4665-97E7-63C4BD1792A8}" srcId="{2D51B708-1A57-457D-B271-3F2CCF25C277}" destId="{E7EFEE8B-6156-4315-9008-36E6779F283B}" srcOrd="1" destOrd="0" parTransId="{B3B84A21-5ABC-43B7-9A05-0C8D9EE59CF4}" sibTransId="{5D794EBE-80C2-4530-8184-90B6ECF848C6}"/>
    <dgm:cxn modelId="{A5089787-5310-4578-BE1B-7E9316295E0A}" srcId="{2D51B708-1A57-457D-B271-3F2CCF25C277}" destId="{1F2D64A4-828A-463D-A039-1AE9DBCE4AEA}" srcOrd="0" destOrd="0" parTransId="{C79C7BBF-C57B-4C1C-9A8E-A213117DB3D1}" sibTransId="{40B7BB0A-66BD-4D68-8EF3-DF2CD8E9DB34}"/>
    <dgm:cxn modelId="{2D12C6C9-CF26-44AB-8CA5-B9290A9C4481}" type="presOf" srcId="{1F2D64A4-828A-463D-A039-1AE9DBCE4AEA}" destId="{0026EAE0-35AE-4C4E-A670-6BA268E4ADB8}" srcOrd="0" destOrd="0" presId="urn:microsoft.com/office/officeart/2005/8/layout/chevron1"/>
    <dgm:cxn modelId="{74280438-F5C8-4A50-95E4-297B3BA772F3}" type="presOf" srcId="{2D51B708-1A57-457D-B271-3F2CCF25C277}" destId="{FB22E863-8534-4BDD-AB79-D5331AB142EE}" srcOrd="0" destOrd="0" presId="urn:microsoft.com/office/officeart/2005/8/layout/chevron1"/>
    <dgm:cxn modelId="{6B3E998E-CED1-4F5E-AC40-8655DC409F52}" type="presOf" srcId="{E7EFEE8B-6156-4315-9008-36E6779F283B}" destId="{4C322373-B9E2-46BC-A2C3-ABBA665B1F29}" srcOrd="0" destOrd="0" presId="urn:microsoft.com/office/officeart/2005/8/layout/chevron1"/>
    <dgm:cxn modelId="{B62CE1B6-5162-4377-95EB-3A3EF1C01F14}" type="presOf" srcId="{297BA578-4C2B-4E60-AE73-5DF9793A5AB4}" destId="{0BB92C95-FA28-4E40-8ECC-6F6D4E74A306}" srcOrd="0" destOrd="0" presId="urn:microsoft.com/office/officeart/2005/8/layout/chevron1"/>
    <dgm:cxn modelId="{BDFB6843-B9B2-41B0-AFB2-D64CE0C2A806}" type="presParOf" srcId="{FB22E863-8534-4BDD-AB79-D5331AB142EE}" destId="{0026EAE0-35AE-4C4E-A670-6BA268E4ADB8}" srcOrd="0" destOrd="0" presId="urn:microsoft.com/office/officeart/2005/8/layout/chevron1"/>
    <dgm:cxn modelId="{E89AA593-BCCD-4E9E-9E01-65B1FA566B6E}" type="presParOf" srcId="{FB22E863-8534-4BDD-AB79-D5331AB142EE}" destId="{309927AE-D370-46C8-AF67-58FF579A7124}" srcOrd="1" destOrd="0" presId="urn:microsoft.com/office/officeart/2005/8/layout/chevron1"/>
    <dgm:cxn modelId="{1DB12EE8-F710-4EE5-9341-5B27EC7B807B}" type="presParOf" srcId="{FB22E863-8534-4BDD-AB79-D5331AB142EE}" destId="{4C322373-B9E2-46BC-A2C3-ABBA665B1F29}" srcOrd="2" destOrd="0" presId="urn:microsoft.com/office/officeart/2005/8/layout/chevron1"/>
    <dgm:cxn modelId="{9A3E0FAD-6E1A-4D27-8A9E-E7A4B56B3C5C}" type="presParOf" srcId="{FB22E863-8534-4BDD-AB79-D5331AB142EE}" destId="{D1E8B15F-CB50-43BC-9A69-BE0D591A9E40}" srcOrd="3" destOrd="0" presId="urn:microsoft.com/office/officeart/2005/8/layout/chevron1"/>
    <dgm:cxn modelId="{CA727D61-C2AA-4C2D-B723-32901B627571}" type="presParOf" srcId="{FB22E863-8534-4BDD-AB79-D5331AB142EE}" destId="{0BB92C95-FA28-4E40-8ECC-6F6D4E74A3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51B708-1A57-457D-B271-3F2CCF25C27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7BA578-4C2B-4E60-AE73-5DF9793A5AB4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FFC000"/>
            </a:gs>
            <a:gs pos="100000">
              <a:srgbClr val="FFFF00"/>
            </a:gs>
            <a:gs pos="100000">
              <a:schemeClr val="accent1">
                <a:tint val="15000"/>
                <a:satMod val="350000"/>
              </a:schemeClr>
            </a:gs>
          </a:gsLst>
        </a:gradFill>
        <a:ln>
          <a:noFill/>
        </a:ln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Поддержка</a:t>
          </a:r>
          <a:br>
            <a:rPr lang="ru-RU" dirty="0" smtClean="0">
              <a:solidFill>
                <a:srgbClr val="FF0000"/>
              </a:solidFill>
            </a:rPr>
          </a:br>
          <a:r>
            <a:rPr lang="ru-RU" dirty="0" smtClean="0">
              <a:solidFill>
                <a:srgbClr val="FF0000"/>
              </a:solidFill>
            </a:rPr>
            <a:t>Лояльность</a:t>
          </a:r>
          <a:br>
            <a:rPr lang="ru-RU" dirty="0" smtClean="0">
              <a:solidFill>
                <a:srgbClr val="FF0000"/>
              </a:solidFill>
            </a:rPr>
          </a:br>
          <a:r>
            <a:rPr lang="ru-RU" dirty="0" smtClean="0">
              <a:solidFill>
                <a:srgbClr val="FF0000"/>
              </a:solidFill>
            </a:rPr>
            <a:t>Новые заказы</a:t>
          </a:r>
          <a:endParaRPr lang="ru-RU" dirty="0">
            <a:solidFill>
              <a:srgbClr val="FF0000"/>
            </a:solidFill>
          </a:endParaRPr>
        </a:p>
      </dgm:t>
    </dgm:pt>
    <dgm:pt modelId="{820E4516-8CE2-4FCF-815C-DA44CA02D782}" type="sibTrans" cxnId="{99CC3F65-179A-41A7-A313-EC101DBFDB48}">
      <dgm:prSet/>
      <dgm:spPr/>
      <dgm:t>
        <a:bodyPr/>
        <a:lstStyle/>
        <a:p>
          <a:endParaRPr lang="ru-RU"/>
        </a:p>
      </dgm:t>
    </dgm:pt>
    <dgm:pt modelId="{44220EEF-F07E-468F-BED0-AF2B93D3588C}" type="parTrans" cxnId="{99CC3F65-179A-41A7-A313-EC101DBFDB48}">
      <dgm:prSet/>
      <dgm:spPr/>
      <dgm:t>
        <a:bodyPr/>
        <a:lstStyle/>
        <a:p>
          <a:endParaRPr lang="ru-RU"/>
        </a:p>
      </dgm:t>
    </dgm:pt>
    <dgm:pt modelId="{E7EFEE8B-6156-4315-9008-36E6779F283B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FFC000"/>
            </a:gs>
            <a:gs pos="100000">
              <a:srgbClr val="FFFF00"/>
            </a:gs>
            <a:gs pos="100000">
              <a:schemeClr val="accent1">
                <a:tint val="15000"/>
                <a:satMod val="350000"/>
              </a:schemeClr>
            </a:gs>
          </a:gsLst>
        </a:gradFill>
        <a:ln>
          <a:noFill/>
        </a:ln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Обслуживание</a:t>
          </a:r>
          <a:br>
            <a:rPr lang="ru-RU" dirty="0" smtClean="0">
              <a:solidFill>
                <a:srgbClr val="FF0000"/>
              </a:solidFill>
            </a:rPr>
          </a:br>
          <a:r>
            <a:rPr lang="ru-RU" dirty="0" smtClean="0">
              <a:solidFill>
                <a:srgbClr val="FF0000"/>
              </a:solidFill>
            </a:rPr>
            <a:t>Заказы</a:t>
          </a:r>
          <a:br>
            <a:rPr lang="ru-RU" dirty="0" smtClean="0">
              <a:solidFill>
                <a:srgbClr val="FF0000"/>
              </a:solidFill>
            </a:rPr>
          </a:br>
          <a:r>
            <a:rPr lang="ru-RU" dirty="0" smtClean="0">
              <a:solidFill>
                <a:srgbClr val="FF0000"/>
              </a:solidFill>
            </a:rPr>
            <a:t>Отгрузки</a:t>
          </a:r>
          <a:endParaRPr lang="ru-RU" dirty="0">
            <a:solidFill>
              <a:srgbClr val="FF0000"/>
            </a:solidFill>
          </a:endParaRPr>
        </a:p>
      </dgm:t>
    </dgm:pt>
    <dgm:pt modelId="{5D794EBE-80C2-4530-8184-90B6ECF848C6}" type="sibTrans" cxnId="{A05DDBF6-3589-4665-97E7-63C4BD1792A8}">
      <dgm:prSet/>
      <dgm:spPr/>
      <dgm:t>
        <a:bodyPr/>
        <a:lstStyle/>
        <a:p>
          <a:endParaRPr lang="ru-RU"/>
        </a:p>
      </dgm:t>
    </dgm:pt>
    <dgm:pt modelId="{B3B84A21-5ABC-43B7-9A05-0C8D9EE59CF4}" type="parTrans" cxnId="{A05DDBF6-3589-4665-97E7-63C4BD1792A8}">
      <dgm:prSet/>
      <dgm:spPr/>
      <dgm:t>
        <a:bodyPr/>
        <a:lstStyle/>
        <a:p>
          <a:endParaRPr lang="ru-RU"/>
        </a:p>
      </dgm:t>
    </dgm:pt>
    <dgm:pt modelId="{1F2D64A4-828A-463D-A039-1AE9DBCE4AEA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FFC000"/>
            </a:gs>
            <a:gs pos="100000">
              <a:srgbClr val="FFFF00"/>
            </a:gs>
            <a:gs pos="100000">
              <a:schemeClr val="accent1">
                <a:tint val="15000"/>
                <a:satMod val="350000"/>
              </a:schemeClr>
            </a:gs>
          </a:gsLst>
        </a:gradFill>
        <a:ln>
          <a:noFill/>
        </a:ln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Каналы привлечения клиентов</a:t>
          </a:r>
          <a:endParaRPr lang="ru-RU" dirty="0">
            <a:solidFill>
              <a:srgbClr val="FF0000"/>
            </a:solidFill>
          </a:endParaRPr>
        </a:p>
      </dgm:t>
    </dgm:pt>
    <dgm:pt modelId="{40B7BB0A-66BD-4D68-8EF3-DF2CD8E9DB34}" type="sibTrans" cxnId="{A5089787-5310-4578-BE1B-7E9316295E0A}">
      <dgm:prSet/>
      <dgm:spPr/>
      <dgm:t>
        <a:bodyPr/>
        <a:lstStyle/>
        <a:p>
          <a:endParaRPr lang="ru-RU"/>
        </a:p>
      </dgm:t>
    </dgm:pt>
    <dgm:pt modelId="{C79C7BBF-C57B-4C1C-9A8E-A213117DB3D1}" type="parTrans" cxnId="{A5089787-5310-4578-BE1B-7E9316295E0A}">
      <dgm:prSet/>
      <dgm:spPr/>
      <dgm:t>
        <a:bodyPr/>
        <a:lstStyle/>
        <a:p>
          <a:endParaRPr lang="ru-RU"/>
        </a:p>
      </dgm:t>
    </dgm:pt>
    <dgm:pt modelId="{FB22E863-8534-4BDD-AB79-D5331AB142EE}" type="pres">
      <dgm:prSet presAssocID="{2D51B708-1A57-457D-B271-3F2CCF25C27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26EAE0-35AE-4C4E-A670-6BA268E4ADB8}" type="pres">
      <dgm:prSet presAssocID="{1F2D64A4-828A-463D-A039-1AE9DBCE4AEA}" presName="parTxOnly" presStyleLbl="node1" presStyleIdx="0" presStyleCnt="3" custLinFactY="-10173" custLinFactNeighborX="3306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9927AE-D370-46C8-AF67-58FF579A7124}" type="pres">
      <dgm:prSet presAssocID="{40B7BB0A-66BD-4D68-8EF3-DF2CD8E9DB34}" presName="parTxOnlySpace" presStyleCnt="0"/>
      <dgm:spPr/>
    </dgm:pt>
    <dgm:pt modelId="{4C322373-B9E2-46BC-A2C3-ABBA665B1F29}" type="pres">
      <dgm:prSet presAssocID="{E7EFEE8B-6156-4315-9008-36E6779F283B}" presName="parTxOnly" presStyleLbl="node1" presStyleIdx="1" presStyleCnt="3" custLinFactY="-10173" custLinFactNeighborX="3306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E8B15F-CB50-43BC-9A69-BE0D591A9E40}" type="pres">
      <dgm:prSet presAssocID="{5D794EBE-80C2-4530-8184-90B6ECF848C6}" presName="parTxOnlySpace" presStyleCnt="0"/>
      <dgm:spPr/>
    </dgm:pt>
    <dgm:pt modelId="{0BB92C95-FA28-4E40-8ECC-6F6D4E74A306}" type="pres">
      <dgm:prSet presAssocID="{297BA578-4C2B-4E60-AE73-5DF9793A5AB4}" presName="parTxOnly" presStyleLbl="node1" presStyleIdx="2" presStyleCnt="3" custScaleX="108299" custLinFactY="-10173" custLinFactNeighborX="3306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CC3F65-179A-41A7-A313-EC101DBFDB48}" srcId="{2D51B708-1A57-457D-B271-3F2CCF25C277}" destId="{297BA578-4C2B-4E60-AE73-5DF9793A5AB4}" srcOrd="2" destOrd="0" parTransId="{44220EEF-F07E-468F-BED0-AF2B93D3588C}" sibTransId="{820E4516-8CE2-4FCF-815C-DA44CA02D782}"/>
    <dgm:cxn modelId="{A05DDBF6-3589-4665-97E7-63C4BD1792A8}" srcId="{2D51B708-1A57-457D-B271-3F2CCF25C277}" destId="{E7EFEE8B-6156-4315-9008-36E6779F283B}" srcOrd="1" destOrd="0" parTransId="{B3B84A21-5ABC-43B7-9A05-0C8D9EE59CF4}" sibTransId="{5D794EBE-80C2-4530-8184-90B6ECF848C6}"/>
    <dgm:cxn modelId="{95DC916F-6F4B-4BAB-A966-80F279C1C718}" type="presOf" srcId="{297BA578-4C2B-4E60-AE73-5DF9793A5AB4}" destId="{0BB92C95-FA28-4E40-8ECC-6F6D4E74A306}" srcOrd="0" destOrd="0" presId="urn:microsoft.com/office/officeart/2005/8/layout/chevron1"/>
    <dgm:cxn modelId="{A5089787-5310-4578-BE1B-7E9316295E0A}" srcId="{2D51B708-1A57-457D-B271-3F2CCF25C277}" destId="{1F2D64A4-828A-463D-A039-1AE9DBCE4AEA}" srcOrd="0" destOrd="0" parTransId="{C79C7BBF-C57B-4C1C-9A8E-A213117DB3D1}" sibTransId="{40B7BB0A-66BD-4D68-8EF3-DF2CD8E9DB34}"/>
    <dgm:cxn modelId="{24BA59F7-5F83-4960-8D73-289A8C32AD73}" type="presOf" srcId="{E7EFEE8B-6156-4315-9008-36E6779F283B}" destId="{4C322373-B9E2-46BC-A2C3-ABBA665B1F29}" srcOrd="0" destOrd="0" presId="urn:microsoft.com/office/officeart/2005/8/layout/chevron1"/>
    <dgm:cxn modelId="{D95AF327-840C-4100-950F-980B5F5AF266}" type="presOf" srcId="{1F2D64A4-828A-463D-A039-1AE9DBCE4AEA}" destId="{0026EAE0-35AE-4C4E-A670-6BA268E4ADB8}" srcOrd="0" destOrd="0" presId="urn:microsoft.com/office/officeart/2005/8/layout/chevron1"/>
    <dgm:cxn modelId="{CF70B738-49B5-4E40-9D92-04F89247F0FD}" type="presOf" srcId="{2D51B708-1A57-457D-B271-3F2CCF25C277}" destId="{FB22E863-8534-4BDD-AB79-D5331AB142EE}" srcOrd="0" destOrd="0" presId="urn:microsoft.com/office/officeart/2005/8/layout/chevron1"/>
    <dgm:cxn modelId="{3978F3D6-3C85-4928-AC7D-73F55596B3EA}" type="presParOf" srcId="{FB22E863-8534-4BDD-AB79-D5331AB142EE}" destId="{0026EAE0-35AE-4C4E-A670-6BA268E4ADB8}" srcOrd="0" destOrd="0" presId="urn:microsoft.com/office/officeart/2005/8/layout/chevron1"/>
    <dgm:cxn modelId="{78FD8B83-6C92-481E-8103-3BE65C1FE2CE}" type="presParOf" srcId="{FB22E863-8534-4BDD-AB79-D5331AB142EE}" destId="{309927AE-D370-46C8-AF67-58FF579A7124}" srcOrd="1" destOrd="0" presId="urn:microsoft.com/office/officeart/2005/8/layout/chevron1"/>
    <dgm:cxn modelId="{C7CFCFBE-6752-4C39-80E8-3FA558640149}" type="presParOf" srcId="{FB22E863-8534-4BDD-AB79-D5331AB142EE}" destId="{4C322373-B9E2-46BC-A2C3-ABBA665B1F29}" srcOrd="2" destOrd="0" presId="urn:microsoft.com/office/officeart/2005/8/layout/chevron1"/>
    <dgm:cxn modelId="{65C94E03-A323-4DA4-ADE2-F1999EFFEB44}" type="presParOf" srcId="{FB22E863-8534-4BDD-AB79-D5331AB142EE}" destId="{D1E8B15F-CB50-43BC-9A69-BE0D591A9E40}" srcOrd="3" destOrd="0" presId="urn:microsoft.com/office/officeart/2005/8/layout/chevron1"/>
    <dgm:cxn modelId="{21785D0C-7F5C-4F97-AECC-E67E63DAD663}" type="presParOf" srcId="{FB22E863-8534-4BDD-AB79-D5331AB142EE}" destId="{0BB92C95-FA28-4E40-8ECC-6F6D4E74A3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51B708-1A57-457D-B271-3F2CCF25C27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2D64A4-828A-463D-A039-1AE9DBCE4AEA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FFC000"/>
            </a:gs>
            <a:gs pos="100000">
              <a:srgbClr val="FFFF00"/>
            </a:gs>
            <a:gs pos="100000">
              <a:schemeClr val="accent1">
                <a:tint val="15000"/>
                <a:satMod val="350000"/>
              </a:schemeClr>
            </a:gs>
          </a:gsLst>
        </a:gradFill>
        <a:ln>
          <a:noFill/>
        </a:ln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Отчетность</a:t>
          </a:r>
          <a:br>
            <a:rPr lang="ru-RU" dirty="0" smtClean="0">
              <a:solidFill>
                <a:srgbClr val="FF0000"/>
              </a:solidFill>
            </a:rPr>
          </a:br>
          <a:r>
            <a:rPr lang="ru-RU" dirty="0" smtClean="0">
              <a:solidFill>
                <a:srgbClr val="FF0000"/>
              </a:solidFill>
            </a:rPr>
            <a:t>Показатели</a:t>
          </a:r>
          <a:r>
            <a:rPr lang="ru-RU" dirty="0" smtClean="0"/>
            <a:t/>
          </a:r>
          <a:br>
            <a:rPr lang="ru-RU" dirty="0" smtClean="0"/>
          </a:br>
          <a:r>
            <a:rPr lang="ru-RU" dirty="0" smtClean="0"/>
            <a:t>Нормативы</a:t>
          </a:r>
          <a:endParaRPr lang="ru-RU" dirty="0"/>
        </a:p>
      </dgm:t>
    </dgm:pt>
    <dgm:pt modelId="{40B7BB0A-66BD-4D68-8EF3-DF2CD8E9DB34}" type="sibTrans" cxnId="{A5089787-5310-4578-BE1B-7E9316295E0A}">
      <dgm:prSet/>
      <dgm:spPr/>
      <dgm:t>
        <a:bodyPr/>
        <a:lstStyle/>
        <a:p>
          <a:endParaRPr lang="ru-RU"/>
        </a:p>
      </dgm:t>
    </dgm:pt>
    <dgm:pt modelId="{C79C7BBF-C57B-4C1C-9A8E-A213117DB3D1}" type="parTrans" cxnId="{A5089787-5310-4578-BE1B-7E9316295E0A}">
      <dgm:prSet/>
      <dgm:spPr/>
      <dgm:t>
        <a:bodyPr/>
        <a:lstStyle/>
        <a:p>
          <a:endParaRPr lang="ru-RU"/>
        </a:p>
      </dgm:t>
    </dgm:pt>
    <dgm:pt modelId="{297BA578-4C2B-4E60-AE73-5DF9793A5AB4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FFC000"/>
            </a:gs>
            <a:gs pos="100000">
              <a:srgbClr val="FFFF00"/>
            </a:gs>
            <a:gs pos="100000">
              <a:schemeClr val="accent1">
                <a:tint val="15000"/>
                <a:satMod val="350000"/>
              </a:schemeClr>
            </a:gs>
          </a:gsLst>
        </a:gradFill>
        <a:ln>
          <a:noFill/>
        </a:ln>
      </dgm:spPr>
      <dgm:t>
        <a:bodyPr/>
        <a:lstStyle/>
        <a:p>
          <a:r>
            <a:rPr lang="ru-RU" dirty="0" smtClean="0"/>
            <a:t>Поиск рынков</a:t>
          </a:r>
          <a:br>
            <a:rPr lang="ru-RU" dirty="0" smtClean="0"/>
          </a:br>
          <a:r>
            <a:rPr lang="ru-RU" dirty="0" smtClean="0"/>
            <a:t>Планирование</a:t>
          </a:r>
          <a:br>
            <a:rPr lang="ru-RU" dirty="0" smtClean="0"/>
          </a:br>
          <a:r>
            <a:rPr lang="ru-RU" dirty="0" smtClean="0"/>
            <a:t>Новый цикл</a:t>
          </a:r>
          <a:endParaRPr lang="ru-RU" dirty="0"/>
        </a:p>
      </dgm:t>
    </dgm:pt>
    <dgm:pt modelId="{820E4516-8CE2-4FCF-815C-DA44CA02D782}" type="sibTrans" cxnId="{99CC3F65-179A-41A7-A313-EC101DBFDB48}">
      <dgm:prSet/>
      <dgm:spPr/>
      <dgm:t>
        <a:bodyPr/>
        <a:lstStyle/>
        <a:p>
          <a:endParaRPr lang="ru-RU"/>
        </a:p>
      </dgm:t>
    </dgm:pt>
    <dgm:pt modelId="{44220EEF-F07E-468F-BED0-AF2B93D3588C}" type="parTrans" cxnId="{99CC3F65-179A-41A7-A313-EC101DBFDB48}">
      <dgm:prSet/>
      <dgm:spPr/>
      <dgm:t>
        <a:bodyPr/>
        <a:lstStyle/>
        <a:p>
          <a:endParaRPr lang="ru-RU"/>
        </a:p>
      </dgm:t>
    </dgm:pt>
    <dgm:pt modelId="{C42B66EC-E1BE-4E72-9E8D-3CC32E9708FF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FFC000"/>
            </a:gs>
            <a:gs pos="100000">
              <a:srgbClr val="FFFF00"/>
            </a:gs>
            <a:gs pos="100000">
              <a:schemeClr val="accent1">
                <a:tint val="15000"/>
                <a:satMod val="350000"/>
              </a:schemeClr>
            </a:gs>
          </a:gsLst>
        </a:gradFill>
        <a:ln>
          <a:noFill/>
        </a:ln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Аналитика</a:t>
          </a:r>
          <a:r>
            <a:rPr lang="ru-RU" dirty="0" smtClean="0"/>
            <a:t/>
          </a:r>
          <a:br>
            <a:rPr lang="ru-RU" dirty="0" smtClean="0"/>
          </a:br>
          <a:r>
            <a:rPr lang="ru-RU" dirty="0" smtClean="0"/>
            <a:t>Оптимизация</a:t>
          </a:r>
          <a:endParaRPr lang="ru-RU" dirty="0"/>
        </a:p>
      </dgm:t>
    </dgm:pt>
    <dgm:pt modelId="{DBD822FC-322A-47E1-8522-45E2A0A8382E}" type="parTrans" cxnId="{4C1438FB-B6A0-42E7-A86E-AA3AAE9C5F4F}">
      <dgm:prSet/>
      <dgm:spPr/>
      <dgm:t>
        <a:bodyPr/>
        <a:lstStyle/>
        <a:p>
          <a:endParaRPr lang="ru-RU"/>
        </a:p>
      </dgm:t>
    </dgm:pt>
    <dgm:pt modelId="{211A73EF-30B6-4545-B5FF-C42286007ED4}" type="sibTrans" cxnId="{4C1438FB-B6A0-42E7-A86E-AA3AAE9C5F4F}">
      <dgm:prSet/>
      <dgm:spPr/>
      <dgm:t>
        <a:bodyPr/>
        <a:lstStyle/>
        <a:p>
          <a:endParaRPr lang="ru-RU"/>
        </a:p>
      </dgm:t>
    </dgm:pt>
    <dgm:pt modelId="{FB22E863-8534-4BDD-AB79-D5331AB142EE}" type="pres">
      <dgm:prSet presAssocID="{2D51B708-1A57-457D-B271-3F2CCF25C27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26EAE0-35AE-4C4E-A670-6BA268E4ADB8}" type="pres">
      <dgm:prSet presAssocID="{1F2D64A4-828A-463D-A039-1AE9DBCE4AEA}" presName="parTxOnly" presStyleLbl="node1" presStyleIdx="0" presStyleCnt="3" custLinFactY="-10173" custLinFactNeighborX="3306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9927AE-D370-46C8-AF67-58FF579A7124}" type="pres">
      <dgm:prSet presAssocID="{40B7BB0A-66BD-4D68-8EF3-DF2CD8E9DB34}" presName="parTxOnlySpace" presStyleCnt="0"/>
      <dgm:spPr/>
    </dgm:pt>
    <dgm:pt modelId="{ACF7E084-59BB-4765-93EB-7915097E11C0}" type="pres">
      <dgm:prSet presAssocID="{C42B66EC-E1BE-4E72-9E8D-3CC32E9708FF}" presName="parTxOnly" presStyleLbl="node1" presStyleIdx="1" presStyleCnt="3" custLinFactY="-10173" custLinFactNeighborX="3306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A2F063-5237-418A-A8B8-72B7CAFCBF53}" type="pres">
      <dgm:prSet presAssocID="{211A73EF-30B6-4545-B5FF-C42286007ED4}" presName="parTxOnlySpace" presStyleCnt="0"/>
      <dgm:spPr/>
    </dgm:pt>
    <dgm:pt modelId="{0BB92C95-FA28-4E40-8ECC-6F6D4E74A306}" type="pres">
      <dgm:prSet presAssocID="{297BA578-4C2B-4E60-AE73-5DF9793A5AB4}" presName="parTxOnly" presStyleLbl="node1" presStyleIdx="2" presStyleCnt="3" custScaleX="108299" custLinFactY="-10173" custLinFactNeighborX="3306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CC3F65-179A-41A7-A313-EC101DBFDB48}" srcId="{2D51B708-1A57-457D-B271-3F2CCF25C277}" destId="{297BA578-4C2B-4E60-AE73-5DF9793A5AB4}" srcOrd="2" destOrd="0" parTransId="{44220EEF-F07E-468F-BED0-AF2B93D3588C}" sibTransId="{820E4516-8CE2-4FCF-815C-DA44CA02D782}"/>
    <dgm:cxn modelId="{F4B37A2A-00F4-4834-9A45-042AFD6E8D8C}" type="presOf" srcId="{C42B66EC-E1BE-4E72-9E8D-3CC32E9708FF}" destId="{ACF7E084-59BB-4765-93EB-7915097E11C0}" srcOrd="0" destOrd="0" presId="urn:microsoft.com/office/officeart/2005/8/layout/chevron1"/>
    <dgm:cxn modelId="{933F7908-839E-44DC-AAF4-0623A6A67A21}" type="presOf" srcId="{2D51B708-1A57-457D-B271-3F2CCF25C277}" destId="{FB22E863-8534-4BDD-AB79-D5331AB142EE}" srcOrd="0" destOrd="0" presId="urn:microsoft.com/office/officeart/2005/8/layout/chevron1"/>
    <dgm:cxn modelId="{A5089787-5310-4578-BE1B-7E9316295E0A}" srcId="{2D51B708-1A57-457D-B271-3F2CCF25C277}" destId="{1F2D64A4-828A-463D-A039-1AE9DBCE4AEA}" srcOrd="0" destOrd="0" parTransId="{C79C7BBF-C57B-4C1C-9A8E-A213117DB3D1}" sibTransId="{40B7BB0A-66BD-4D68-8EF3-DF2CD8E9DB34}"/>
    <dgm:cxn modelId="{5FCBFC24-8459-48E9-8195-840E64B337DD}" type="presOf" srcId="{1F2D64A4-828A-463D-A039-1AE9DBCE4AEA}" destId="{0026EAE0-35AE-4C4E-A670-6BA268E4ADB8}" srcOrd="0" destOrd="0" presId="urn:microsoft.com/office/officeart/2005/8/layout/chevron1"/>
    <dgm:cxn modelId="{4C1438FB-B6A0-42E7-A86E-AA3AAE9C5F4F}" srcId="{2D51B708-1A57-457D-B271-3F2CCF25C277}" destId="{C42B66EC-E1BE-4E72-9E8D-3CC32E9708FF}" srcOrd="1" destOrd="0" parTransId="{DBD822FC-322A-47E1-8522-45E2A0A8382E}" sibTransId="{211A73EF-30B6-4545-B5FF-C42286007ED4}"/>
    <dgm:cxn modelId="{7934E931-8522-4CC4-AAF5-C054094E14F9}" type="presOf" srcId="{297BA578-4C2B-4E60-AE73-5DF9793A5AB4}" destId="{0BB92C95-FA28-4E40-8ECC-6F6D4E74A306}" srcOrd="0" destOrd="0" presId="urn:microsoft.com/office/officeart/2005/8/layout/chevron1"/>
    <dgm:cxn modelId="{E13FDA43-B79B-4383-A39F-1927F7CD3263}" type="presParOf" srcId="{FB22E863-8534-4BDD-AB79-D5331AB142EE}" destId="{0026EAE0-35AE-4C4E-A670-6BA268E4ADB8}" srcOrd="0" destOrd="0" presId="urn:microsoft.com/office/officeart/2005/8/layout/chevron1"/>
    <dgm:cxn modelId="{EF0F47A4-E98D-4F67-A06D-BCBD90BEAB5B}" type="presParOf" srcId="{FB22E863-8534-4BDD-AB79-D5331AB142EE}" destId="{309927AE-D370-46C8-AF67-58FF579A7124}" srcOrd="1" destOrd="0" presId="urn:microsoft.com/office/officeart/2005/8/layout/chevron1"/>
    <dgm:cxn modelId="{6F6BD5A3-AF7B-42E3-902F-FCDBBCF3380F}" type="presParOf" srcId="{FB22E863-8534-4BDD-AB79-D5331AB142EE}" destId="{ACF7E084-59BB-4765-93EB-7915097E11C0}" srcOrd="2" destOrd="0" presId="urn:microsoft.com/office/officeart/2005/8/layout/chevron1"/>
    <dgm:cxn modelId="{E5FC78D5-DBAE-4612-93CC-DC4CB5C0630C}" type="presParOf" srcId="{FB22E863-8534-4BDD-AB79-D5331AB142EE}" destId="{A9A2F063-5237-418A-A8B8-72B7CAFCBF53}" srcOrd="3" destOrd="0" presId="urn:microsoft.com/office/officeart/2005/8/layout/chevron1"/>
    <dgm:cxn modelId="{B2DA5E87-8EA8-4165-A06C-BC9F43FCFF1D}" type="presParOf" srcId="{FB22E863-8534-4BDD-AB79-D5331AB142EE}" destId="{0BB92C95-FA28-4E40-8ECC-6F6D4E74A3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6EAE0-35AE-4C4E-A670-6BA268E4ADB8}">
      <dsp:nvSpPr>
        <dsp:cNvPr id="0" name=""/>
        <dsp:cNvSpPr/>
      </dsp:nvSpPr>
      <dsp:spPr>
        <a:xfrm>
          <a:off x="99522" y="0"/>
          <a:ext cx="2937420" cy="1174968"/>
        </a:xfrm>
        <a:prstGeom prst="chevron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Ассортимент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Поставщики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Клиенты и цены</a:t>
          </a:r>
          <a:endParaRPr lang="ru-RU" sz="1700" kern="1200" dirty="0"/>
        </a:p>
      </dsp:txBody>
      <dsp:txXfrm>
        <a:off x="687006" y="0"/>
        <a:ext cx="1762452" cy="1174968"/>
      </dsp:txXfrm>
    </dsp:sp>
    <dsp:sp modelId="{4C322373-B9E2-46BC-A2C3-ABBA665B1F29}">
      <dsp:nvSpPr>
        <dsp:cNvPr id="0" name=""/>
        <dsp:cNvSpPr/>
      </dsp:nvSpPr>
      <dsp:spPr>
        <a:xfrm>
          <a:off x="2743200" y="0"/>
          <a:ext cx="2937420" cy="1174968"/>
        </a:xfrm>
        <a:prstGeom prst="chevron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Закупка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Производство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Логистика</a:t>
          </a:r>
        </a:p>
      </dsp:txBody>
      <dsp:txXfrm>
        <a:off x="3330684" y="0"/>
        <a:ext cx="1762452" cy="1174968"/>
      </dsp:txXfrm>
    </dsp:sp>
    <dsp:sp modelId="{0BB92C95-FA28-4E40-8ECC-6F6D4E74A306}">
      <dsp:nvSpPr>
        <dsp:cNvPr id="0" name=""/>
        <dsp:cNvSpPr/>
      </dsp:nvSpPr>
      <dsp:spPr>
        <a:xfrm>
          <a:off x="5292179" y="0"/>
          <a:ext cx="2937420" cy="1174968"/>
        </a:xfrm>
        <a:prstGeom prst="chevron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Размещение предложения на рынке</a:t>
          </a:r>
          <a:endParaRPr lang="ru-RU" sz="1700" kern="1200" dirty="0"/>
        </a:p>
      </dsp:txBody>
      <dsp:txXfrm>
        <a:off x="5879663" y="0"/>
        <a:ext cx="1762452" cy="11749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6EAE0-35AE-4C4E-A670-6BA268E4ADB8}">
      <dsp:nvSpPr>
        <dsp:cNvPr id="0" name=""/>
        <dsp:cNvSpPr/>
      </dsp:nvSpPr>
      <dsp:spPr>
        <a:xfrm>
          <a:off x="96485" y="0"/>
          <a:ext cx="2853035" cy="1141214"/>
        </a:xfrm>
        <a:prstGeom prst="chevron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Привлечение целевых клиентов</a:t>
          </a:r>
          <a:endParaRPr lang="ru-RU" sz="2000" kern="1200" dirty="0"/>
        </a:p>
      </dsp:txBody>
      <dsp:txXfrm>
        <a:off x="667092" y="0"/>
        <a:ext cx="1711821" cy="1141214"/>
      </dsp:txXfrm>
    </dsp:sp>
    <dsp:sp modelId="{4C322373-B9E2-46BC-A2C3-ABBA665B1F29}">
      <dsp:nvSpPr>
        <dsp:cNvPr id="0" name=""/>
        <dsp:cNvSpPr/>
      </dsp:nvSpPr>
      <dsp:spPr>
        <a:xfrm>
          <a:off x="2664217" y="0"/>
          <a:ext cx="2853035" cy="1141214"/>
        </a:xfrm>
        <a:prstGeom prst="chevron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Выбор</a:t>
          </a:r>
          <a:br>
            <a:rPr lang="ru-RU" sz="2000" kern="1200" dirty="0" smtClean="0"/>
          </a:br>
          <a:r>
            <a:rPr lang="ru-RU" sz="2000" kern="1200" dirty="0" smtClean="0"/>
            <a:t>Заказы</a:t>
          </a:r>
          <a:br>
            <a:rPr lang="ru-RU" sz="2000" kern="1200" dirty="0" smtClean="0"/>
          </a:br>
          <a:r>
            <a:rPr lang="ru-RU" sz="2000" kern="1200" dirty="0" smtClean="0"/>
            <a:t>Отгрузки</a:t>
          </a:r>
          <a:endParaRPr lang="ru-RU" sz="2000" kern="1200" dirty="0"/>
        </a:p>
      </dsp:txBody>
      <dsp:txXfrm>
        <a:off x="3234824" y="0"/>
        <a:ext cx="1711821" cy="1141214"/>
      </dsp:txXfrm>
    </dsp:sp>
    <dsp:sp modelId="{0BB92C95-FA28-4E40-8ECC-6F6D4E74A306}">
      <dsp:nvSpPr>
        <dsp:cNvPr id="0" name=""/>
        <dsp:cNvSpPr/>
      </dsp:nvSpPr>
      <dsp:spPr>
        <a:xfrm>
          <a:off x="5139791" y="0"/>
          <a:ext cx="3089808" cy="1141214"/>
        </a:xfrm>
        <a:prstGeom prst="chevron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Поддержка</a:t>
          </a:r>
          <a:br>
            <a:rPr lang="ru-RU" sz="2000" kern="1200" dirty="0" smtClean="0"/>
          </a:br>
          <a:r>
            <a:rPr lang="ru-RU" sz="2000" kern="1200" dirty="0" smtClean="0"/>
            <a:t>Лояльность</a:t>
          </a:r>
          <a:br>
            <a:rPr lang="ru-RU" sz="2000" kern="1200" dirty="0" smtClean="0"/>
          </a:br>
          <a:r>
            <a:rPr lang="ru-RU" sz="2000" kern="1200" dirty="0" smtClean="0"/>
            <a:t>Новые заказы</a:t>
          </a:r>
          <a:endParaRPr lang="ru-RU" sz="2000" kern="1200" dirty="0"/>
        </a:p>
      </dsp:txBody>
      <dsp:txXfrm>
        <a:off x="5710398" y="0"/>
        <a:ext cx="1948594" cy="11412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6EAE0-35AE-4C4E-A670-6BA268E4ADB8}">
      <dsp:nvSpPr>
        <dsp:cNvPr id="0" name=""/>
        <dsp:cNvSpPr/>
      </dsp:nvSpPr>
      <dsp:spPr>
        <a:xfrm>
          <a:off x="96485" y="0"/>
          <a:ext cx="2853035" cy="1141214"/>
        </a:xfrm>
        <a:prstGeom prst="chevron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Отчетность</a:t>
          </a:r>
          <a:br>
            <a:rPr lang="ru-RU" sz="2000" kern="1200" dirty="0" smtClean="0"/>
          </a:br>
          <a:r>
            <a:rPr lang="ru-RU" sz="2000" kern="1200" dirty="0" smtClean="0"/>
            <a:t>Показатели</a:t>
          </a:r>
          <a:br>
            <a:rPr lang="ru-RU" sz="2000" kern="1200" dirty="0" smtClean="0"/>
          </a:br>
          <a:r>
            <a:rPr lang="ru-RU" sz="2000" kern="1200" dirty="0" smtClean="0"/>
            <a:t>Нормативы</a:t>
          </a:r>
          <a:endParaRPr lang="ru-RU" sz="2000" kern="1200" dirty="0"/>
        </a:p>
      </dsp:txBody>
      <dsp:txXfrm>
        <a:off x="667092" y="0"/>
        <a:ext cx="1711821" cy="1141214"/>
      </dsp:txXfrm>
    </dsp:sp>
    <dsp:sp modelId="{ACF7E084-59BB-4765-93EB-7915097E11C0}">
      <dsp:nvSpPr>
        <dsp:cNvPr id="0" name=""/>
        <dsp:cNvSpPr/>
      </dsp:nvSpPr>
      <dsp:spPr>
        <a:xfrm>
          <a:off x="2664217" y="0"/>
          <a:ext cx="2853035" cy="1141214"/>
        </a:xfrm>
        <a:prstGeom prst="chevron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Аналитика</a:t>
          </a:r>
          <a:br>
            <a:rPr lang="ru-RU" sz="2000" kern="1200" dirty="0" smtClean="0"/>
          </a:br>
          <a:r>
            <a:rPr lang="ru-RU" sz="2000" kern="1200" dirty="0" smtClean="0"/>
            <a:t>Оптимизация</a:t>
          </a:r>
          <a:endParaRPr lang="ru-RU" sz="2000" kern="1200" dirty="0"/>
        </a:p>
      </dsp:txBody>
      <dsp:txXfrm>
        <a:off x="3234824" y="0"/>
        <a:ext cx="1711821" cy="1141214"/>
      </dsp:txXfrm>
    </dsp:sp>
    <dsp:sp modelId="{0BB92C95-FA28-4E40-8ECC-6F6D4E74A306}">
      <dsp:nvSpPr>
        <dsp:cNvPr id="0" name=""/>
        <dsp:cNvSpPr/>
      </dsp:nvSpPr>
      <dsp:spPr>
        <a:xfrm>
          <a:off x="5139791" y="0"/>
          <a:ext cx="3089808" cy="1141214"/>
        </a:xfrm>
        <a:prstGeom prst="chevron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Поиск рынков</a:t>
          </a:r>
          <a:br>
            <a:rPr lang="ru-RU" sz="2000" kern="1200" dirty="0" smtClean="0"/>
          </a:br>
          <a:r>
            <a:rPr lang="ru-RU" sz="2000" kern="1200" dirty="0" smtClean="0"/>
            <a:t>Планирование</a:t>
          </a:r>
          <a:br>
            <a:rPr lang="ru-RU" sz="2000" kern="1200" dirty="0" smtClean="0"/>
          </a:br>
          <a:r>
            <a:rPr lang="ru-RU" sz="2000" kern="1200" dirty="0" smtClean="0"/>
            <a:t>Новый цикл</a:t>
          </a:r>
          <a:endParaRPr lang="ru-RU" sz="2000" kern="1200" dirty="0"/>
        </a:p>
      </dsp:txBody>
      <dsp:txXfrm>
        <a:off x="5710398" y="0"/>
        <a:ext cx="1948594" cy="11412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6EAE0-35AE-4C4E-A670-6BA268E4ADB8}">
      <dsp:nvSpPr>
        <dsp:cNvPr id="0" name=""/>
        <dsp:cNvSpPr/>
      </dsp:nvSpPr>
      <dsp:spPr>
        <a:xfrm>
          <a:off x="99522" y="0"/>
          <a:ext cx="2937420" cy="1174968"/>
        </a:xfrm>
        <a:prstGeom prst="chevron">
          <a:avLst/>
        </a:prstGeom>
        <a:gradFill rotWithShape="0">
          <a:gsLst>
            <a:gs pos="0">
              <a:srgbClr val="FFC000"/>
            </a:gs>
            <a:gs pos="75000">
              <a:srgbClr val="FFFF00"/>
            </a:gs>
            <a:gs pos="100000">
              <a:srgbClr val="FFFF00"/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 smtClean="0">
              <a:solidFill>
                <a:srgbClr val="FF0000"/>
              </a:solidFill>
            </a:rPr>
            <a:t>Ассортимент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Поставщики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FF0000"/>
              </a:solidFill>
            </a:rPr>
            <a:t>Клиенты</a:t>
          </a:r>
          <a:r>
            <a:rPr lang="ru-RU" sz="1700" kern="1200" dirty="0" smtClean="0"/>
            <a:t> </a:t>
          </a:r>
          <a:r>
            <a:rPr lang="ru-RU" sz="1700" kern="1200" dirty="0" smtClean="0">
              <a:solidFill>
                <a:srgbClr val="FF0000"/>
              </a:solidFill>
            </a:rPr>
            <a:t>и цены</a:t>
          </a:r>
          <a:endParaRPr lang="ru-RU" sz="1700" kern="1200" dirty="0">
            <a:solidFill>
              <a:srgbClr val="FF0000"/>
            </a:solidFill>
          </a:endParaRPr>
        </a:p>
      </dsp:txBody>
      <dsp:txXfrm>
        <a:off x="687006" y="0"/>
        <a:ext cx="1762452" cy="1174968"/>
      </dsp:txXfrm>
    </dsp:sp>
    <dsp:sp modelId="{4C322373-B9E2-46BC-A2C3-ABBA665B1F29}">
      <dsp:nvSpPr>
        <dsp:cNvPr id="0" name=""/>
        <dsp:cNvSpPr/>
      </dsp:nvSpPr>
      <dsp:spPr>
        <a:xfrm>
          <a:off x="2743200" y="0"/>
          <a:ext cx="2937420" cy="1174968"/>
        </a:xfrm>
        <a:prstGeom prst="chevron">
          <a:avLst/>
        </a:prstGeom>
        <a:gradFill rotWithShape="0">
          <a:gsLst>
            <a:gs pos="0">
              <a:srgbClr val="FFC000"/>
            </a:gs>
            <a:gs pos="75000">
              <a:srgbClr val="FFFF00"/>
            </a:gs>
            <a:gs pos="100000">
              <a:srgbClr val="FFFF00"/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Закупка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Производство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FF0000"/>
              </a:solidFill>
            </a:rPr>
            <a:t>Складской учет</a:t>
          </a:r>
        </a:p>
      </dsp:txBody>
      <dsp:txXfrm>
        <a:off x="3330684" y="0"/>
        <a:ext cx="1762452" cy="1174968"/>
      </dsp:txXfrm>
    </dsp:sp>
    <dsp:sp modelId="{0BB92C95-FA28-4E40-8ECC-6F6D4E74A306}">
      <dsp:nvSpPr>
        <dsp:cNvPr id="0" name=""/>
        <dsp:cNvSpPr/>
      </dsp:nvSpPr>
      <dsp:spPr>
        <a:xfrm>
          <a:off x="5292179" y="0"/>
          <a:ext cx="2937420" cy="1174968"/>
        </a:xfrm>
        <a:prstGeom prst="chevron">
          <a:avLst/>
        </a:prstGeom>
        <a:gradFill rotWithShape="0">
          <a:gsLst>
            <a:gs pos="0">
              <a:srgbClr val="FFC000"/>
            </a:gs>
            <a:gs pos="75000">
              <a:srgbClr val="FFFF00"/>
            </a:gs>
            <a:gs pos="100000">
              <a:srgbClr val="FFFF00"/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FF0000"/>
              </a:solidFill>
            </a:rPr>
            <a:t>Размещение товаров на сайте</a:t>
          </a:r>
          <a:endParaRPr lang="ru-RU" sz="1700" kern="1200" dirty="0">
            <a:solidFill>
              <a:srgbClr val="FF0000"/>
            </a:solidFill>
          </a:endParaRPr>
        </a:p>
      </dsp:txBody>
      <dsp:txXfrm>
        <a:off x="5879663" y="0"/>
        <a:ext cx="1762452" cy="11749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6EAE0-35AE-4C4E-A670-6BA268E4ADB8}">
      <dsp:nvSpPr>
        <dsp:cNvPr id="0" name=""/>
        <dsp:cNvSpPr/>
      </dsp:nvSpPr>
      <dsp:spPr>
        <a:xfrm>
          <a:off x="96485" y="0"/>
          <a:ext cx="2853035" cy="1141214"/>
        </a:xfrm>
        <a:prstGeom prst="chevron">
          <a:avLst/>
        </a:prstGeom>
        <a:gradFill rotWithShape="0">
          <a:gsLst>
            <a:gs pos="0">
              <a:srgbClr val="FFC000"/>
            </a:gs>
            <a:gs pos="100000">
              <a:srgbClr val="FFFF00"/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0000"/>
              </a:solidFill>
            </a:rPr>
            <a:t>Каналы привлечения клиентов</a:t>
          </a:r>
          <a:endParaRPr lang="ru-RU" sz="1800" kern="1200" dirty="0">
            <a:solidFill>
              <a:srgbClr val="FF0000"/>
            </a:solidFill>
          </a:endParaRPr>
        </a:p>
      </dsp:txBody>
      <dsp:txXfrm>
        <a:off x="667092" y="0"/>
        <a:ext cx="1711821" cy="1141214"/>
      </dsp:txXfrm>
    </dsp:sp>
    <dsp:sp modelId="{4C322373-B9E2-46BC-A2C3-ABBA665B1F29}">
      <dsp:nvSpPr>
        <dsp:cNvPr id="0" name=""/>
        <dsp:cNvSpPr/>
      </dsp:nvSpPr>
      <dsp:spPr>
        <a:xfrm>
          <a:off x="2664217" y="0"/>
          <a:ext cx="2853035" cy="1141214"/>
        </a:xfrm>
        <a:prstGeom prst="chevron">
          <a:avLst/>
        </a:prstGeom>
        <a:gradFill rotWithShape="0">
          <a:gsLst>
            <a:gs pos="0">
              <a:srgbClr val="FFC000"/>
            </a:gs>
            <a:gs pos="100000">
              <a:srgbClr val="FFFF00"/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0000"/>
              </a:solidFill>
            </a:rPr>
            <a:t>Обслуживание</a:t>
          </a:r>
          <a:br>
            <a:rPr lang="ru-RU" sz="1800" kern="1200" dirty="0" smtClean="0">
              <a:solidFill>
                <a:srgbClr val="FF0000"/>
              </a:solidFill>
            </a:rPr>
          </a:br>
          <a:r>
            <a:rPr lang="ru-RU" sz="1800" kern="1200" dirty="0" smtClean="0">
              <a:solidFill>
                <a:srgbClr val="FF0000"/>
              </a:solidFill>
            </a:rPr>
            <a:t>Заказы</a:t>
          </a:r>
          <a:br>
            <a:rPr lang="ru-RU" sz="1800" kern="1200" dirty="0" smtClean="0">
              <a:solidFill>
                <a:srgbClr val="FF0000"/>
              </a:solidFill>
            </a:rPr>
          </a:br>
          <a:r>
            <a:rPr lang="ru-RU" sz="1800" kern="1200" dirty="0" smtClean="0">
              <a:solidFill>
                <a:srgbClr val="FF0000"/>
              </a:solidFill>
            </a:rPr>
            <a:t>Отгрузки</a:t>
          </a:r>
          <a:endParaRPr lang="ru-RU" sz="1800" kern="1200" dirty="0">
            <a:solidFill>
              <a:srgbClr val="FF0000"/>
            </a:solidFill>
          </a:endParaRPr>
        </a:p>
      </dsp:txBody>
      <dsp:txXfrm>
        <a:off x="3234824" y="0"/>
        <a:ext cx="1711821" cy="1141214"/>
      </dsp:txXfrm>
    </dsp:sp>
    <dsp:sp modelId="{0BB92C95-FA28-4E40-8ECC-6F6D4E74A306}">
      <dsp:nvSpPr>
        <dsp:cNvPr id="0" name=""/>
        <dsp:cNvSpPr/>
      </dsp:nvSpPr>
      <dsp:spPr>
        <a:xfrm>
          <a:off x="5139791" y="0"/>
          <a:ext cx="3089808" cy="1141214"/>
        </a:xfrm>
        <a:prstGeom prst="chevron">
          <a:avLst/>
        </a:prstGeom>
        <a:gradFill rotWithShape="0">
          <a:gsLst>
            <a:gs pos="0">
              <a:srgbClr val="FFC000"/>
            </a:gs>
            <a:gs pos="100000">
              <a:srgbClr val="FFFF00"/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0000"/>
              </a:solidFill>
            </a:rPr>
            <a:t>Поддержка</a:t>
          </a:r>
          <a:br>
            <a:rPr lang="ru-RU" sz="1800" kern="1200" dirty="0" smtClean="0">
              <a:solidFill>
                <a:srgbClr val="FF0000"/>
              </a:solidFill>
            </a:rPr>
          </a:br>
          <a:r>
            <a:rPr lang="ru-RU" sz="1800" kern="1200" dirty="0" smtClean="0">
              <a:solidFill>
                <a:srgbClr val="FF0000"/>
              </a:solidFill>
            </a:rPr>
            <a:t>Лояльность</a:t>
          </a:r>
          <a:br>
            <a:rPr lang="ru-RU" sz="1800" kern="1200" dirty="0" smtClean="0">
              <a:solidFill>
                <a:srgbClr val="FF0000"/>
              </a:solidFill>
            </a:rPr>
          </a:br>
          <a:r>
            <a:rPr lang="ru-RU" sz="1800" kern="1200" dirty="0" smtClean="0">
              <a:solidFill>
                <a:srgbClr val="FF0000"/>
              </a:solidFill>
            </a:rPr>
            <a:t>Новые заказы</a:t>
          </a:r>
          <a:endParaRPr lang="ru-RU" sz="1800" kern="1200" dirty="0">
            <a:solidFill>
              <a:srgbClr val="FF0000"/>
            </a:solidFill>
          </a:endParaRPr>
        </a:p>
      </dsp:txBody>
      <dsp:txXfrm>
        <a:off x="5710398" y="0"/>
        <a:ext cx="1948594" cy="11412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6EAE0-35AE-4C4E-A670-6BA268E4ADB8}">
      <dsp:nvSpPr>
        <dsp:cNvPr id="0" name=""/>
        <dsp:cNvSpPr/>
      </dsp:nvSpPr>
      <dsp:spPr>
        <a:xfrm>
          <a:off x="96485" y="0"/>
          <a:ext cx="2853035" cy="1141214"/>
        </a:xfrm>
        <a:prstGeom prst="chevron">
          <a:avLst/>
        </a:prstGeom>
        <a:gradFill rotWithShape="0">
          <a:gsLst>
            <a:gs pos="0">
              <a:srgbClr val="FFC000"/>
            </a:gs>
            <a:gs pos="100000">
              <a:srgbClr val="FFFF00"/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FF0000"/>
              </a:solidFill>
            </a:rPr>
            <a:t>Отчетность</a:t>
          </a:r>
          <a:br>
            <a:rPr lang="ru-RU" sz="2000" kern="1200" dirty="0" smtClean="0">
              <a:solidFill>
                <a:srgbClr val="FF0000"/>
              </a:solidFill>
            </a:rPr>
          </a:br>
          <a:r>
            <a:rPr lang="ru-RU" sz="2000" kern="1200" dirty="0" smtClean="0">
              <a:solidFill>
                <a:srgbClr val="FF0000"/>
              </a:solidFill>
            </a:rPr>
            <a:t>Показатели</a:t>
          </a:r>
          <a:r>
            <a:rPr lang="ru-RU" sz="2000" kern="1200" dirty="0" smtClean="0"/>
            <a:t/>
          </a:r>
          <a:br>
            <a:rPr lang="ru-RU" sz="2000" kern="1200" dirty="0" smtClean="0"/>
          </a:br>
          <a:r>
            <a:rPr lang="ru-RU" sz="2000" kern="1200" dirty="0" smtClean="0"/>
            <a:t>Нормативы</a:t>
          </a:r>
          <a:endParaRPr lang="ru-RU" sz="2000" kern="1200" dirty="0"/>
        </a:p>
      </dsp:txBody>
      <dsp:txXfrm>
        <a:off x="667092" y="0"/>
        <a:ext cx="1711821" cy="1141214"/>
      </dsp:txXfrm>
    </dsp:sp>
    <dsp:sp modelId="{ACF7E084-59BB-4765-93EB-7915097E11C0}">
      <dsp:nvSpPr>
        <dsp:cNvPr id="0" name=""/>
        <dsp:cNvSpPr/>
      </dsp:nvSpPr>
      <dsp:spPr>
        <a:xfrm>
          <a:off x="2664217" y="0"/>
          <a:ext cx="2853035" cy="1141214"/>
        </a:xfrm>
        <a:prstGeom prst="chevron">
          <a:avLst/>
        </a:prstGeom>
        <a:gradFill rotWithShape="0">
          <a:gsLst>
            <a:gs pos="0">
              <a:srgbClr val="FFC000"/>
            </a:gs>
            <a:gs pos="100000">
              <a:srgbClr val="FFFF00"/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FF0000"/>
              </a:solidFill>
            </a:rPr>
            <a:t>Аналитика</a:t>
          </a:r>
          <a:r>
            <a:rPr lang="ru-RU" sz="2000" kern="1200" dirty="0" smtClean="0"/>
            <a:t/>
          </a:r>
          <a:br>
            <a:rPr lang="ru-RU" sz="2000" kern="1200" dirty="0" smtClean="0"/>
          </a:br>
          <a:r>
            <a:rPr lang="ru-RU" sz="2000" kern="1200" dirty="0" smtClean="0"/>
            <a:t>Оптимизация</a:t>
          </a:r>
          <a:endParaRPr lang="ru-RU" sz="2000" kern="1200" dirty="0"/>
        </a:p>
      </dsp:txBody>
      <dsp:txXfrm>
        <a:off x="3234824" y="0"/>
        <a:ext cx="1711821" cy="1141214"/>
      </dsp:txXfrm>
    </dsp:sp>
    <dsp:sp modelId="{0BB92C95-FA28-4E40-8ECC-6F6D4E74A306}">
      <dsp:nvSpPr>
        <dsp:cNvPr id="0" name=""/>
        <dsp:cNvSpPr/>
      </dsp:nvSpPr>
      <dsp:spPr>
        <a:xfrm>
          <a:off x="5139791" y="0"/>
          <a:ext cx="3089808" cy="1141214"/>
        </a:xfrm>
        <a:prstGeom prst="chevron">
          <a:avLst/>
        </a:prstGeom>
        <a:gradFill rotWithShape="0">
          <a:gsLst>
            <a:gs pos="0">
              <a:srgbClr val="FFC000"/>
            </a:gs>
            <a:gs pos="100000">
              <a:srgbClr val="FFFF00"/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Поиск рынков</a:t>
          </a:r>
          <a:br>
            <a:rPr lang="ru-RU" sz="2000" kern="1200" dirty="0" smtClean="0"/>
          </a:br>
          <a:r>
            <a:rPr lang="ru-RU" sz="2000" kern="1200" dirty="0" smtClean="0"/>
            <a:t>Планирование</a:t>
          </a:r>
          <a:br>
            <a:rPr lang="ru-RU" sz="2000" kern="1200" dirty="0" smtClean="0"/>
          </a:br>
          <a:r>
            <a:rPr lang="ru-RU" sz="2000" kern="1200" dirty="0" smtClean="0"/>
            <a:t>Новый цикл</a:t>
          </a:r>
          <a:endParaRPr lang="ru-RU" sz="2000" kern="1200" dirty="0"/>
        </a:p>
      </dsp:txBody>
      <dsp:txXfrm>
        <a:off x="5710398" y="0"/>
        <a:ext cx="1948594" cy="1141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57DD0D90-6155-4204-8DC0-79721D667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46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989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45BD2C-1617-4986-A9C7-313690B424DE}" type="slidenum">
              <a:rPr lang="ru-RU" smtClean="0"/>
              <a:pPr>
                <a:defRPr/>
              </a:pPr>
              <a:t>24</a:t>
            </a:fld>
            <a:endParaRPr lang="ru-RU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632705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844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4225706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510176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680184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2138AC-42C7-4A9D-AB1D-0F9A23E431F4}" type="slidenum">
              <a:rPr lang="ru-RU" smtClean="0"/>
              <a:pPr>
                <a:defRPr/>
              </a:pPr>
              <a:t>45</a:t>
            </a:fld>
            <a:endParaRPr lang="ru-RU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190086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736785-1195-406C-82D0-04EC940606E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465585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47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915885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89C701-4F76-43DF-A98C-EA72AD9534F5}" type="slidenum">
              <a:rPr lang="ru-RU" b="0" smtClean="0">
                <a:solidFill>
                  <a:srgbClr val="000000"/>
                </a:solidFill>
              </a:rPr>
              <a:pPr eaLnBrk="1" hangingPunct="1"/>
              <a:t>49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627838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D43849E-1A41-4F91-A017-79B172642CD0}" type="slidenum">
              <a:rPr lang="ru-RU" b="0" smtClean="0"/>
              <a:pPr eaLnBrk="1" hangingPunct="1">
                <a:defRPr/>
              </a:pPr>
              <a:t>50</a:t>
            </a:fld>
            <a:endParaRPr lang="ru-RU" b="0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525340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7B584-8D87-4FF3-84E3-F0DC473E969A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59184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/>
              <a:pPr>
                <a:defRPr/>
              </a:pPr>
              <a:t>55</a:t>
            </a:fld>
            <a:endParaRPr lang="ru-RU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905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27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8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16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15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1423BE0-671C-4AB4-9C05-8D93CFADD744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3200652-5C7C-4B89-B8B7-63D94066D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335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BF93B6A-018A-4E7C-B9CA-726A0E68A6AC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104768-47E8-4762-A745-DF91E1EFC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510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93CB181-DA97-4A87-91F7-A25D458A8152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EB151CE-4287-48EE-BF24-6C3C0F7DF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788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EA733DA-5209-4896-9CA5-7D19E01D92EB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EA44922-2072-43B9-995B-994D09B338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744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9257B7E-4A4E-43C1-A482-998483A01454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24CE498-17FF-434C-BF77-19D14CF56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703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F9F071E-91EA-4E8D-8E4D-5A2C643C4A58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29A18CE-0A9D-4BEF-A051-A7C04A2778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520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757D653-0A21-4D71-B1EA-73EA8FFC0EDF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D11268A-7BDB-44B8-BC3D-475F75B457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838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61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24825DD-BA63-43E3-8B6B-DA725D99BF1B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0DADE72-1319-424A-85E7-6EEF306EF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977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12021FE-E0AE-4A35-82A5-3412F3A0E0F9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300EA47-E656-43F8-9031-65DDB13F76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738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7A2B11-34DD-4A4C-A61B-D3293F80E01B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763BBD-A982-4FB8-ADA2-4D301858B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996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E537198-E885-4C54-9111-AF26E934150F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FC9BA8-1E70-4465-A469-D28BDFA9ED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097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7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0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0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8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2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4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1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13E3B47-F62D-4BF2-96BF-078F88DA6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9AF4DE-E13A-49FE-B76D-756733ACD674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5F96B8-7CFE-4157-A1A1-FF9C4F84EB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site.by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&#1085;&#1086;&#1074;&#1099;&#1081;&#1089;&#1072;&#1081;&#1090;.&#1073;&#1077;&#1083;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gif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2.pn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7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9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25.jpeg"/><Relationship Id="rId4" Type="http://schemas.openxmlformats.org/officeDocument/2006/relationships/image" Target="../media/image20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9.png"/><Relationship Id="rId7" Type="http://schemas.openxmlformats.org/officeDocument/2006/relationships/image" Target="../media/image60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25.jpeg"/><Relationship Id="rId4" Type="http://schemas.openxmlformats.org/officeDocument/2006/relationships/image" Target="../media/image20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19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25.jpeg"/><Relationship Id="rId4" Type="http://schemas.openxmlformats.org/officeDocument/2006/relationships/image" Target="../media/image20.png"/><Relationship Id="rId9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69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70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50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74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9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hyperlink" Target="http://&#1085;&#1086;&#1074;&#1099;&#1081;&#1089;&#1072;&#1081;&#1090;.&#1073;&#1077;&#1083;/" TargetMode="External"/><Relationship Id="rId4" Type="http://schemas.openxmlformats.org/officeDocument/2006/relationships/hyperlink" Target="http://newsite.by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431" y="2057400"/>
            <a:ext cx="9155431" cy="216024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524000" y="5105400"/>
            <a:ext cx="627233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0" dirty="0" smtClean="0"/>
              <a:t>Новый Сайт</a:t>
            </a:r>
            <a:r>
              <a:rPr lang="ru-RU" sz="2400" b="0" dirty="0"/>
              <a:t> </a:t>
            </a:r>
            <a:endParaRPr lang="ru-RU" sz="2400" b="0" dirty="0" smtClean="0"/>
          </a:p>
          <a:p>
            <a:r>
              <a:rPr lang="en-US" sz="2400" b="0" dirty="0" smtClean="0">
                <a:hlinkClick r:id="rId3"/>
              </a:rPr>
              <a:t>www.NewSite.by</a:t>
            </a:r>
            <a:r>
              <a:rPr lang="ru-RU" sz="2400" b="0" dirty="0" smtClean="0"/>
              <a:t>        </a:t>
            </a:r>
            <a:r>
              <a:rPr lang="ru-RU" sz="2400" b="0" dirty="0" err="1" smtClean="0">
                <a:hlinkClick r:id="rId4"/>
              </a:rPr>
              <a:t>НовыйСайт.бел</a:t>
            </a:r>
            <a:endParaRPr lang="ru-RU" sz="2400" b="0" dirty="0" smtClean="0"/>
          </a:p>
          <a:p>
            <a:endParaRPr lang="en-US" sz="2000" b="0" dirty="0" smtClean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818" y="2628525"/>
            <a:ext cx="8618220" cy="1143000"/>
          </a:xfrm>
        </p:spPr>
        <p:txBody>
          <a:bodyPr/>
          <a:lstStyle/>
          <a:p>
            <a:r>
              <a:rPr lang="ru-RU" sz="3000" b="1" dirty="0">
                <a:solidFill>
                  <a:schemeClr val="bg1"/>
                </a:solidFill>
              </a:rPr>
              <a:t>Создать эффективный </a:t>
            </a:r>
            <a:r>
              <a:rPr lang="ru-RU" sz="3000" b="1" dirty="0" smtClean="0">
                <a:solidFill>
                  <a:schemeClr val="bg1"/>
                </a:solidFill>
              </a:rPr>
              <a:t>интернет  магазин</a:t>
            </a:r>
            <a:r>
              <a:rPr lang="ru-RU" sz="3200" b="1" dirty="0">
                <a:solidFill>
                  <a:schemeClr val="bg1"/>
                </a:solidFill>
              </a:rPr>
              <a:t>? </a:t>
            </a:r>
            <a:r>
              <a:rPr lang="ru-RU" sz="3200" b="1" dirty="0" smtClean="0">
                <a:solidFill>
                  <a:schemeClr val="bg1"/>
                </a:solidFill>
              </a:rPr>
              <a:t/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- </a:t>
            </a:r>
            <a:r>
              <a:rPr lang="ru-RU" sz="3200" b="1" dirty="0">
                <a:solidFill>
                  <a:schemeClr val="bg1"/>
                </a:solidFill>
              </a:rPr>
              <a:t>Легко! </a:t>
            </a:r>
            <a:r>
              <a:rPr lang="ru-RU" sz="3200" b="1" dirty="0" smtClean="0">
                <a:solidFill>
                  <a:schemeClr val="bg1"/>
                </a:solidFill>
              </a:rPr>
              <a:t/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/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Возможности </a:t>
            </a:r>
            <a:r>
              <a:rPr lang="ru-RU" sz="2000" b="1" dirty="0">
                <a:solidFill>
                  <a:schemeClr val="bg1"/>
                </a:solidFill>
              </a:rPr>
              <a:t>платформы «1С-Битрикс» для управления сайтами </a:t>
            </a:r>
            <a:endParaRPr lang="ru-RU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384" y="21061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0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319764" y="3048000"/>
            <a:ext cx="6300236" cy="3321422"/>
            <a:chOff x="1319764" y="3124200"/>
            <a:chExt cx="6300236" cy="3321422"/>
          </a:xfrm>
        </p:grpSpPr>
        <p:pic>
          <p:nvPicPr>
            <p:cNvPr id="6" name="Изображение 5" descr="Снимок экрана 2012-09-17 в 18.42.3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3492242"/>
              <a:ext cx="5181600" cy="2953380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7" name="Изображение 6" descr="Снимок экрана 2012-09-17 в 18.44.4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764" y="3194938"/>
              <a:ext cx="1061628" cy="3136900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10" name="Изображение 9" descr="Снимок экрана 2012-09-17 в 18.44.5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6995" y="3124200"/>
              <a:ext cx="4953000" cy="315754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</p:pic>
      </p:grpSp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Каталог товаров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219200" y="1410075"/>
            <a:ext cx="7885556" cy="16764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ru-RU" dirty="0" smtClean="0">
                <a:latin typeface="Calibri"/>
                <a:cs typeface="Calibri"/>
              </a:rPr>
              <a:t>В интернет-магазине </a:t>
            </a:r>
            <a:r>
              <a:rPr lang="en-US" dirty="0" err="1" smtClean="0">
                <a:latin typeface="Calibri"/>
                <a:cs typeface="Calibri"/>
              </a:rPr>
              <a:t>INCITY.ru</a:t>
            </a:r>
            <a:r>
              <a:rPr lang="ru-RU" dirty="0" smtClean="0">
                <a:latin typeface="Calibri"/>
                <a:cs typeface="Calibri"/>
              </a:rPr>
              <a:t>  одежда </a:t>
            </a:r>
            <a:r>
              <a:rPr lang="ru-RU" dirty="0">
                <a:latin typeface="Calibri"/>
                <a:cs typeface="Calibri"/>
              </a:rPr>
              <a:t>подбирается не только по </a:t>
            </a:r>
            <a:r>
              <a:rPr lang="ru-RU" dirty="0" smtClean="0">
                <a:latin typeface="Calibri"/>
                <a:cs typeface="Calibri"/>
              </a:rPr>
              <a:t>разделу, но </a:t>
            </a:r>
            <a:r>
              <a:rPr lang="ru-RU" dirty="0">
                <a:latin typeface="Calibri"/>
                <a:cs typeface="Calibri"/>
              </a:rPr>
              <a:t>по линиям, цвету, </a:t>
            </a:r>
            <a:r>
              <a:rPr lang="ru-RU" dirty="0" smtClean="0">
                <a:latin typeface="Calibri"/>
                <a:cs typeface="Calibri"/>
              </a:rPr>
              <a:t>стоимости.</a:t>
            </a:r>
            <a:endParaRPr lang="ru-RU" dirty="0">
              <a:latin typeface="Calibri"/>
              <a:cs typeface="Calibri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2800" y="381000"/>
            <a:ext cx="1690688" cy="530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Изображение 2" descr="Снимок экрана 2012-09-18 в 16.10.36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5"/>
          <a:stretch/>
        </p:blipFill>
        <p:spPr>
          <a:xfrm>
            <a:off x="304800" y="1447800"/>
            <a:ext cx="800191" cy="76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Карточка товара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05574" y="1456121"/>
            <a:ext cx="4800600" cy="4525963"/>
          </a:xfrm>
        </p:spPr>
        <p:txBody>
          <a:bodyPr/>
          <a:lstStyle/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Фото, описание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Цена и свойства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Наличие на складе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Условия доставки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Рекомендуемые товары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Отзывы, рейтинг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«Вместе с этим покупают»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0" y="5410200"/>
            <a:ext cx="533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0" i="1" dirty="0" smtClean="0">
                <a:latin typeface="Calibri"/>
                <a:cs typeface="Calibri"/>
              </a:rPr>
              <a:t>Вся информация о товаре – на одной странице</a:t>
            </a:r>
            <a:endParaRPr lang="ru-RU" sz="28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77" y="5346828"/>
            <a:ext cx="1197494" cy="1066799"/>
          </a:xfrm>
          <a:prstGeom prst="rect">
            <a:avLst/>
          </a:prstGeom>
        </p:spPr>
      </p:pic>
      <p:pic>
        <p:nvPicPr>
          <p:cNvPr id="3" name="Изображение 2" descr="Снимок экрана 2012-09-18 в 16.18.4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22" y="1524000"/>
            <a:ext cx="4048478" cy="2895600"/>
          </a:xfrm>
          <a:prstGeom prst="rect">
            <a:avLst/>
          </a:prstGeom>
          <a:ln>
            <a:solidFill>
              <a:srgbClr val="D9D9D9"/>
            </a:solidFill>
          </a:ln>
          <a:effectLst>
            <a:reflection blurRad="6350" stA="16000" endA="300" endPos="21000" dist="254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Снимок экрана 2012-09-17 в 18.11.0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63" r="34799"/>
          <a:stretch/>
        </p:blipFill>
        <p:spPr>
          <a:xfrm>
            <a:off x="5257800" y="2895600"/>
            <a:ext cx="2898422" cy="1330951"/>
          </a:xfrm>
          <a:prstGeom prst="rect">
            <a:avLst/>
          </a:prstGeom>
          <a:ln>
            <a:solidFill>
              <a:srgbClr val="F2F2F2"/>
            </a:solidFill>
          </a:ln>
          <a:effectLst>
            <a:reflection blurRad="6350" stA="28000" endA="300" endPos="32000" dist="25400" dir="5400000" sy="-100000" algn="bl" rotWithShape="0"/>
          </a:effectLst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Карточка товара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0719" y="1371600"/>
            <a:ext cx="8001000" cy="12954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Calibri"/>
                <a:cs typeface="Calibri"/>
              </a:rPr>
              <a:t>К каждому товару каталога </a:t>
            </a:r>
            <a:r>
              <a:rPr lang="en-US" dirty="0" smtClean="0">
                <a:latin typeface="Calibri"/>
                <a:cs typeface="Calibri"/>
              </a:rPr>
              <a:t>SAVAGE.ru </a:t>
            </a:r>
            <a:r>
              <a:rPr lang="ru-RU" dirty="0" smtClean="0">
                <a:latin typeface="Calibri"/>
                <a:cs typeface="Calibri"/>
              </a:rPr>
              <a:t>можно получить «рекомендации стилиста»: </a:t>
            </a:r>
            <a:endParaRPr lang="ru-RU" dirty="0">
              <a:latin typeface="Calibri"/>
              <a:cs typeface="Calibri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337" y="533400"/>
            <a:ext cx="2603863" cy="30480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6" name="Изображение 5" descr="Снимок экрана 2012-09-17 в 18.11.0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22"/>
          <a:stretch/>
        </p:blipFill>
        <p:spPr>
          <a:xfrm>
            <a:off x="609600" y="2901246"/>
            <a:ext cx="4445378" cy="1783644"/>
          </a:xfrm>
          <a:prstGeom prst="rect">
            <a:avLst/>
          </a:prstGeom>
          <a:ln>
            <a:solidFill>
              <a:srgbClr val="F2F2F2"/>
            </a:solidFill>
          </a:ln>
          <a:effectLst/>
        </p:spPr>
      </p:pic>
      <p:sp>
        <p:nvSpPr>
          <p:cNvPr id="10" name="Овал 9"/>
          <p:cNvSpPr/>
          <p:nvPr/>
        </p:nvSpPr>
        <p:spPr bwMode="auto">
          <a:xfrm>
            <a:off x="5181600" y="2895600"/>
            <a:ext cx="1295400" cy="457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Изображение 10" descr="Снимок экрана 2012-09-18 в 16.10.36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5"/>
          <a:stretch/>
        </p:blipFill>
        <p:spPr>
          <a:xfrm>
            <a:off x="304800" y="1447800"/>
            <a:ext cx="800191" cy="764674"/>
          </a:xfrm>
          <a:prstGeom prst="rect">
            <a:avLst/>
          </a:prstGeom>
        </p:spPr>
      </p:pic>
      <p:sp>
        <p:nvSpPr>
          <p:cNvPr id="13" name="Содержимое 2"/>
          <p:cNvSpPr txBox="1">
            <a:spLocks/>
          </p:cNvSpPr>
          <p:nvPr/>
        </p:nvSpPr>
        <p:spPr bwMode="auto">
          <a:xfrm>
            <a:off x="1333119" y="4876800"/>
            <a:ext cx="8001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ru-RU" b="0" kern="0" dirty="0" smtClean="0">
                <a:latin typeface="Calibri"/>
                <a:cs typeface="Calibri"/>
              </a:rPr>
              <a:t>Настройка товарных </a:t>
            </a:r>
            <a:r>
              <a:rPr lang="ru-RU" b="0" kern="0" dirty="0" err="1" smtClean="0">
                <a:latin typeface="Calibri"/>
                <a:cs typeface="Calibri"/>
              </a:rPr>
              <a:t>связе</a:t>
            </a:r>
            <a:r>
              <a:rPr lang="ru-RU" b="0" kern="0" dirty="0" smtClean="0">
                <a:latin typeface="Calibri"/>
                <a:cs typeface="Calibri"/>
              </a:rPr>
              <a:t>: аксессуаров, сопутствующих и похожих товаров</a:t>
            </a:r>
          </a:p>
        </p:txBody>
      </p:sp>
    </p:spTree>
    <p:extLst>
      <p:ext uri="{BB962C8B-B14F-4D97-AF65-F5344CB8AC3E}">
        <p14:creationId xmlns:p14="http://schemas.microsoft.com/office/powerpoint/2010/main" val="151549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Сравнение товаров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26742" y="1722437"/>
            <a:ext cx="4876800" cy="2468563"/>
          </a:xfrm>
        </p:spPr>
        <p:txBody>
          <a:bodyPr/>
          <a:lstStyle/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Выбор товаров для сравнения «одним кликом»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Таблица сравнения по свойствам</a:t>
            </a:r>
          </a:p>
          <a:p>
            <a:pPr>
              <a:buSzPct val="60000"/>
            </a:pPr>
            <a:endParaRPr lang="ru-RU" sz="2800" dirty="0" smtClean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5181600"/>
            <a:ext cx="617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0" i="1" dirty="0" smtClean="0">
                <a:latin typeface="Calibri"/>
                <a:cs typeface="Calibri"/>
              </a:rPr>
              <a:t>Сравнение поможет клиенту быстро определиться с выбором  </a:t>
            </a:r>
            <a:endParaRPr lang="ru-RU" sz="28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105400"/>
            <a:ext cx="1197494" cy="1066799"/>
          </a:xfrm>
          <a:prstGeom prst="rect">
            <a:avLst/>
          </a:prstGeom>
        </p:spPr>
      </p:pic>
      <p:pic>
        <p:nvPicPr>
          <p:cNvPr id="3" name="Изображение 2" descr="Снимок экрана 2012-09-18 в 16.57.07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71" y="1627392"/>
            <a:ext cx="4067991" cy="2819400"/>
          </a:xfrm>
          <a:prstGeom prst="rect">
            <a:avLst/>
          </a:prstGeom>
          <a:ln>
            <a:solidFill>
              <a:srgbClr val="F2F2F2"/>
            </a:solidFill>
          </a:ln>
          <a:effectLst>
            <a:reflection blurRad="6350" stA="41000" endA="300" endPos="1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19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Снимок экрана 2012-09-17 в 17.54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514600"/>
            <a:ext cx="5029200" cy="381016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reflection blurRad="6350" stA="50000" endA="300" endPos="11000" dist="25400" dir="5400000" sy="-100000" algn="bl" rotWithShape="0"/>
          </a:effectLst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Сравнение товаров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6"/>
          <a:srcRect l="4992" r="4992"/>
          <a:stretch>
            <a:fillRect/>
          </a:stretch>
        </p:blipFill>
        <p:spPr>
          <a:xfrm>
            <a:off x="3733800" y="457200"/>
            <a:ext cx="969884" cy="533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5000" endPos="15000" dist="5000" dir="5400000" sy="-100000" algn="bl" rotWithShape="0"/>
          </a:effectLst>
        </p:spPr>
      </p:pic>
      <p:pic>
        <p:nvPicPr>
          <p:cNvPr id="10" name="Изображение 9" descr="Снимок экрана 2012-09-18 в 16.10.36.pn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85" b="97351" l="1993" r="983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55"/>
          <a:stretch/>
        </p:blipFill>
        <p:spPr>
          <a:xfrm>
            <a:off x="270148" y="1524000"/>
            <a:ext cx="796652" cy="761292"/>
          </a:xfrm>
          <a:prstGeom prst="rect">
            <a:avLst/>
          </a:prstGeom>
        </p:spPr>
      </p:pic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1180719" y="1371600"/>
            <a:ext cx="8001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ru-RU" sz="2800" b="0" dirty="0" smtClean="0">
                <a:latin typeface="Calibri"/>
                <a:cs typeface="Calibri"/>
              </a:rPr>
              <a:t>При сравнении товаров в магазине МТС подсвечивается наиболее выгодный вариант: </a:t>
            </a:r>
            <a:endParaRPr lang="ru-RU" sz="2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19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Оформление заказа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1000" y="1493837"/>
            <a:ext cx="4572000" cy="4525963"/>
          </a:xfrm>
        </p:spPr>
        <p:txBody>
          <a:bodyPr/>
          <a:lstStyle/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Корзина (состав заказа)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Быстрая регистрация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Расчет доставки:</a:t>
            </a:r>
          </a:p>
          <a:p>
            <a:pPr lvl="1">
              <a:buSzPct val="60000"/>
            </a:pPr>
            <a:r>
              <a:rPr lang="ru-RU" sz="2000" dirty="0" smtClean="0">
                <a:latin typeface="Calibri"/>
                <a:cs typeface="Calibri"/>
              </a:rPr>
              <a:t>по региону</a:t>
            </a:r>
          </a:p>
          <a:p>
            <a:pPr lvl="1">
              <a:buSzPct val="60000"/>
            </a:pPr>
            <a:r>
              <a:rPr lang="ru-RU" sz="2000" dirty="0" smtClean="0">
                <a:latin typeface="Calibri"/>
                <a:cs typeface="Calibri"/>
              </a:rPr>
              <a:t>по сумме заказа</a:t>
            </a:r>
          </a:p>
          <a:p>
            <a:pPr lvl="1">
              <a:buSzPct val="60000"/>
            </a:pPr>
            <a:r>
              <a:rPr lang="ru-RU" sz="2000" dirty="0" smtClean="0">
                <a:latin typeface="Calibri"/>
                <a:cs typeface="Calibri"/>
              </a:rPr>
              <a:t>по весу 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Для физических и </a:t>
            </a:r>
            <a:r>
              <a:rPr lang="ru-RU" sz="2400" dirty="0" err="1" smtClean="0">
                <a:latin typeface="Calibri"/>
                <a:cs typeface="Calibri"/>
              </a:rPr>
              <a:t>юр.лиц</a:t>
            </a:r>
            <a:endParaRPr lang="ru-RU" sz="2400" dirty="0" smtClean="0">
              <a:latin typeface="Calibri"/>
              <a:cs typeface="Calibri"/>
            </a:endParaRP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Способы оплаты</a:t>
            </a:r>
          </a:p>
          <a:p>
            <a:pPr>
              <a:buSzPct val="60000"/>
            </a:pP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5257800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/>
                <a:cs typeface="Calibri"/>
              </a:rPr>
              <a:t>Удобный процесс оформления заказа убедит клиента купить именно в вашем магазине и вернуться.</a:t>
            </a:r>
            <a:endParaRPr lang="ru-RU" sz="2200" b="0" i="1" dirty="0">
              <a:latin typeface="Calibri"/>
              <a:cs typeface="Calibri"/>
            </a:endParaRPr>
          </a:p>
        </p:txBody>
      </p:sp>
      <p:pic>
        <p:nvPicPr>
          <p:cNvPr id="11" name="Изображение 10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00" y="5181600"/>
            <a:ext cx="1197494" cy="1066799"/>
          </a:xfrm>
          <a:prstGeom prst="rect">
            <a:avLst/>
          </a:prstGeom>
        </p:spPr>
      </p:pic>
      <p:pic>
        <p:nvPicPr>
          <p:cNvPr id="3" name="Изображение 2" descr="Снимок экрана 2012-09-18 в 17.04.1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50" y="1600200"/>
            <a:ext cx="4070050" cy="2590800"/>
          </a:xfrm>
          <a:prstGeom prst="rect">
            <a:avLst/>
          </a:prstGeom>
          <a:ln>
            <a:solidFill>
              <a:srgbClr val="F2F2F2"/>
            </a:solidFill>
          </a:ln>
          <a:effectLst>
            <a:reflection blurRad="6350" stA="50000" endA="300" endPos="16000" dist="381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2-09-18 в 17.08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" y="2857884"/>
            <a:ext cx="5487291" cy="3581400"/>
          </a:xfrm>
          <a:prstGeom prst="rect">
            <a:avLst/>
          </a:prstGeom>
          <a:ln>
            <a:solidFill>
              <a:srgbClr val="F2F2F2"/>
            </a:solidFill>
          </a:ln>
          <a:effectLst>
            <a:reflection blurRad="6350" stA="50000" endA="300" endPos="9000" dist="25400" dir="5400000" sy="-100000" algn="bl" rotWithShape="0"/>
          </a:effectLst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Оформление заказа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310" y="457200"/>
            <a:ext cx="1802356" cy="469900"/>
          </a:xfrm>
          <a:prstGeom prst="rect">
            <a:avLst/>
          </a:prstGeom>
          <a:effectLst>
            <a:reflection blurRad="6350" stA="43000" endA="300" endPos="15000" dir="5400000" sy="-100000" algn="bl" rotWithShape="0"/>
          </a:effectLst>
        </p:spPr>
      </p:pic>
      <p:pic>
        <p:nvPicPr>
          <p:cNvPr id="10" name="Изображение 9" descr="Снимок экрана 2012-09-18 в 16.10.36.pn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85" b="97351" l="1993" r="983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55"/>
          <a:stretch/>
        </p:blipFill>
        <p:spPr>
          <a:xfrm>
            <a:off x="270148" y="1524000"/>
            <a:ext cx="796652" cy="761292"/>
          </a:xfrm>
          <a:prstGeom prst="rect">
            <a:avLst/>
          </a:prstGeom>
        </p:spPr>
      </p:pic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1180719" y="1371600"/>
            <a:ext cx="8001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ru-RU" sz="2800" b="0" dirty="0" smtClean="0">
                <a:latin typeface="Calibri"/>
                <a:cs typeface="Calibri"/>
              </a:rPr>
              <a:t>При оформлении заказа в магазине </a:t>
            </a:r>
            <a:r>
              <a:rPr lang="en-US" sz="2800" b="0" dirty="0" err="1" smtClean="0">
                <a:latin typeface="Calibri"/>
                <a:cs typeface="Calibri"/>
              </a:rPr>
              <a:t>svyaznoy.ru</a:t>
            </a:r>
            <a:r>
              <a:rPr lang="en-US" sz="2800" b="0" dirty="0" smtClean="0">
                <a:latin typeface="Calibri"/>
                <a:cs typeface="Calibri"/>
              </a:rPr>
              <a:t> </a:t>
            </a:r>
            <a:r>
              <a:rPr lang="ru-RU" sz="2800" b="0" dirty="0" smtClean="0">
                <a:latin typeface="Calibri"/>
                <a:cs typeface="Calibri"/>
              </a:rPr>
              <a:t>предлагается купить дополнительную гарантию на технику и аксессуары со скидкой: </a:t>
            </a:r>
            <a:endParaRPr lang="ru-RU" sz="2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296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Личный кабинет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1000" y="1484748"/>
            <a:ext cx="5791200" cy="4525963"/>
          </a:xfrm>
        </p:spPr>
        <p:txBody>
          <a:bodyPr/>
          <a:lstStyle/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Личный </a:t>
            </a:r>
            <a:r>
              <a:rPr lang="ru-RU" sz="2800" dirty="0" err="1" smtClean="0">
                <a:latin typeface="Calibri"/>
                <a:cs typeface="Calibri"/>
              </a:rPr>
              <a:t>профайл</a:t>
            </a:r>
            <a:endParaRPr lang="ru-RU" sz="2800" dirty="0" smtClean="0">
              <a:latin typeface="Calibri"/>
              <a:cs typeface="Calibri"/>
            </a:endParaRP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Список заказов со статусами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Отмена и повтор заказов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Уведомление об изменении статуса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Адреса для доставки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Виртуальный счет </a:t>
            </a:r>
          </a:p>
          <a:p>
            <a:pPr>
              <a:buSzPct val="60000"/>
            </a:pPr>
            <a:endParaRPr lang="ru-RU" sz="28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5562601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Удобный интерфейс для работы убедит клиента  вернуться к вам. 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486401"/>
            <a:ext cx="1197494" cy="1066799"/>
          </a:xfrm>
          <a:prstGeom prst="rect">
            <a:avLst/>
          </a:prstGeom>
        </p:spPr>
      </p:pic>
      <p:pic>
        <p:nvPicPr>
          <p:cNvPr id="3" name="Изображение 2" descr="11137380_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1295400"/>
            <a:ext cx="3810000" cy="38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2-09-18 в 17.19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22" y="2895600"/>
            <a:ext cx="6934200" cy="3446625"/>
          </a:xfrm>
          <a:prstGeom prst="rect">
            <a:avLst/>
          </a:prstGeom>
          <a:ln>
            <a:solidFill>
              <a:srgbClr val="F2F2F2"/>
            </a:solidFill>
          </a:ln>
          <a:effectLst>
            <a:reflection blurRad="6350" stA="33000" endA="300" endPos="14000" dist="25400" dir="5400000" sy="-100000" algn="bl" rotWithShape="0"/>
          </a:effectLst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Личный кабинет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Изображение 10" descr="Снимок экрана 2012-09-18 в 16.10.36.pn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85" b="97351" l="1993" r="983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55"/>
          <a:stretch/>
        </p:blipFill>
        <p:spPr>
          <a:xfrm>
            <a:off x="270148" y="1524000"/>
            <a:ext cx="796652" cy="761292"/>
          </a:xfrm>
          <a:prstGeom prst="rect">
            <a:avLst/>
          </a:prstGeom>
        </p:spPr>
      </p:pic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1180719" y="1371600"/>
            <a:ext cx="8001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ru-RU" sz="2800" b="0" dirty="0" smtClean="0">
                <a:latin typeface="Calibri"/>
                <a:cs typeface="Calibri"/>
              </a:rPr>
              <a:t>В личном кабинете в магазине </a:t>
            </a:r>
            <a:r>
              <a:rPr lang="en-US" sz="2800" b="0" dirty="0" err="1" smtClean="0">
                <a:latin typeface="Calibri"/>
                <a:cs typeface="Calibri"/>
              </a:rPr>
              <a:t>svyaznoy.ru</a:t>
            </a:r>
            <a:r>
              <a:rPr lang="en-US" sz="2800" b="0" dirty="0" smtClean="0">
                <a:latin typeface="Calibri"/>
                <a:cs typeface="Calibri"/>
              </a:rPr>
              <a:t> </a:t>
            </a:r>
            <a:r>
              <a:rPr lang="ru-RU" sz="2800" b="0" dirty="0" smtClean="0">
                <a:latin typeface="Calibri"/>
                <a:cs typeface="Calibri"/>
              </a:rPr>
              <a:t>есть «список желаний», который можно отправить другу.</a:t>
            </a:r>
            <a:r>
              <a:rPr lang="ru-RU" sz="2800" b="0" dirty="0" smtClean="0">
                <a:latin typeface="Calibri"/>
                <a:cs typeface="Calibri"/>
                <a:sym typeface="Wingdings"/>
              </a:rPr>
              <a:t> Мечты, ведь, должны сбываться </a:t>
            </a:r>
            <a:r>
              <a:rPr lang="ru-RU" sz="2800" b="0" dirty="0" smtClean="0">
                <a:latin typeface="Calibri"/>
                <a:cs typeface="Calibri"/>
              </a:rPr>
              <a:t> </a:t>
            </a:r>
            <a:endParaRPr lang="ru-RU" sz="2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51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Мобильный магазин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3810000" y="1600200"/>
            <a:ext cx="533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2800" b="0" dirty="0" smtClean="0">
                <a:latin typeface="Calibri"/>
                <a:cs typeface="Calibri"/>
              </a:rPr>
              <a:t>Ваши клиенты смогут </a:t>
            </a:r>
            <a:r>
              <a:rPr lang="ru-RU" sz="2800" b="0" dirty="0">
                <a:latin typeface="Calibri"/>
                <a:cs typeface="Calibri"/>
              </a:rPr>
              <a:t>выбрать товары в каталоге и оформить заказ со своих мобильных устройств</a:t>
            </a:r>
            <a:r>
              <a:rPr lang="ru-RU" sz="2800" b="0" dirty="0" smtClean="0">
                <a:latin typeface="Calibri"/>
                <a:cs typeface="Calibri"/>
              </a:rPr>
              <a:t>.</a:t>
            </a:r>
          </a:p>
          <a:p>
            <a:pPr marL="0" indent="0">
              <a:buNone/>
            </a:pPr>
            <a:endParaRPr lang="ru-RU" sz="2800" b="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ru-RU" sz="2800" b="0" dirty="0" smtClean="0">
                <a:latin typeface="Calibri"/>
                <a:cs typeface="Calibri"/>
              </a:rPr>
              <a:t>Работает на телефонах и </a:t>
            </a:r>
            <a:br>
              <a:rPr lang="ru-RU" sz="2800" b="0" dirty="0" smtClean="0">
                <a:latin typeface="Calibri"/>
                <a:cs typeface="Calibri"/>
              </a:rPr>
            </a:br>
            <a:r>
              <a:rPr lang="ru-RU" sz="2800" b="0" dirty="0" smtClean="0">
                <a:latin typeface="Calibri"/>
                <a:cs typeface="Calibri"/>
              </a:rPr>
              <a:t>планшетах: </a:t>
            </a:r>
            <a:r>
              <a:rPr lang="ru-RU" sz="2800" b="0" dirty="0" err="1" smtClean="0">
                <a:latin typeface="Calibri"/>
                <a:cs typeface="Calibri"/>
              </a:rPr>
              <a:t>iPhone</a:t>
            </a:r>
            <a:r>
              <a:rPr lang="ru-RU" sz="2800" b="0" dirty="0">
                <a:latin typeface="Calibri"/>
                <a:cs typeface="Calibri"/>
              </a:rPr>
              <a:t>, </a:t>
            </a:r>
            <a:r>
              <a:rPr lang="ru-RU" sz="2800" b="0" dirty="0" err="1">
                <a:latin typeface="Calibri"/>
                <a:cs typeface="Calibri"/>
              </a:rPr>
              <a:t>iPad</a:t>
            </a:r>
            <a:r>
              <a:rPr lang="ru-RU" sz="2800" b="0" dirty="0">
                <a:latin typeface="Calibri"/>
                <a:cs typeface="Calibri"/>
              </a:rPr>
              <a:t>, </a:t>
            </a:r>
            <a:r>
              <a:rPr lang="ru-RU" sz="2800" b="0" dirty="0" err="1" smtClean="0">
                <a:latin typeface="Calibri"/>
                <a:cs typeface="Calibri"/>
              </a:rPr>
              <a:t>Android</a:t>
            </a:r>
            <a:r>
              <a:rPr lang="ru-RU" sz="2800" b="0" dirty="0" smtClean="0">
                <a:latin typeface="Calibri"/>
                <a:cs typeface="Calibri"/>
              </a:rPr>
              <a:t> </a:t>
            </a:r>
            <a:r>
              <a:rPr lang="ru-RU" sz="2800" b="0" dirty="0">
                <a:latin typeface="Calibri"/>
                <a:cs typeface="Calibri"/>
              </a:rPr>
              <a:t/>
            </a:r>
            <a:br>
              <a:rPr lang="ru-RU" sz="2800" b="0" dirty="0">
                <a:latin typeface="Calibri"/>
                <a:cs typeface="Calibri"/>
              </a:rPr>
            </a:br>
            <a:r>
              <a:rPr lang="ru-RU" sz="2800" b="0" dirty="0" smtClean="0">
                <a:latin typeface="Calibri"/>
                <a:cs typeface="Calibri"/>
              </a:rPr>
              <a:t>и </a:t>
            </a:r>
            <a:r>
              <a:rPr lang="en-US" sz="2800" b="0" dirty="0" smtClean="0">
                <a:latin typeface="Calibri"/>
                <a:cs typeface="Calibri"/>
              </a:rPr>
              <a:t>Windows Phone</a:t>
            </a:r>
            <a:endParaRPr lang="ru-RU" sz="2800" b="0" dirty="0" smtClean="0">
              <a:latin typeface="Calibri"/>
              <a:cs typeface="Calibri"/>
            </a:endParaRPr>
          </a:p>
        </p:txBody>
      </p:sp>
      <p:pic>
        <p:nvPicPr>
          <p:cNvPr id="11" name="Picture 8" descr="C:\Users\Natalia\Pictures\screens\bitrixmobile\0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93" y="1260258"/>
            <a:ext cx="2805113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12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6" name="Picture 8" descr="5 элеме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2793190"/>
            <a:ext cx="2209800" cy="66754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algn="l"/>
            <a:r>
              <a:rPr lang="ru-RU" dirty="0" smtClean="0"/>
              <a:t>Это - Новый Сайт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4754563"/>
          </a:xfrm>
        </p:spPr>
        <p:txBody>
          <a:bodyPr/>
          <a:lstStyle/>
          <a:p>
            <a:r>
              <a:rPr lang="ru-RU" dirty="0" smtClean="0"/>
              <a:t>30 сотрудников</a:t>
            </a:r>
          </a:p>
          <a:p>
            <a:r>
              <a:rPr lang="ru-RU" dirty="0" smtClean="0"/>
              <a:t>1</a:t>
            </a:r>
            <a:r>
              <a:rPr lang="en-US" dirty="0" smtClean="0"/>
              <a:t>1</a:t>
            </a:r>
            <a:r>
              <a:rPr lang="ru-RU" dirty="0" smtClean="0"/>
              <a:t> лет опыта</a:t>
            </a:r>
          </a:p>
          <a:p>
            <a:r>
              <a:rPr lang="en-US" dirty="0" smtClean="0"/>
              <a:t>30</a:t>
            </a:r>
            <a:r>
              <a:rPr lang="ru-RU" dirty="0" smtClean="0"/>
              <a:t>0+ проектов</a:t>
            </a:r>
          </a:p>
          <a:p>
            <a:r>
              <a:rPr lang="ru-RU" dirty="0" smtClean="0"/>
              <a:t>Золотой партнер</a:t>
            </a:r>
            <a:r>
              <a:rPr lang="en-US" dirty="0" smtClean="0"/>
              <a:t> 1C</a:t>
            </a:r>
            <a:endParaRPr lang="ru-RU" dirty="0" smtClean="0"/>
          </a:p>
          <a:p>
            <a:r>
              <a:rPr lang="ru-RU" dirty="0" smtClean="0"/>
              <a:t>Сайты, Магазины+1С</a:t>
            </a:r>
          </a:p>
          <a:p>
            <a:r>
              <a:rPr lang="ru-RU" dirty="0" smtClean="0"/>
              <a:t>Порталы, </a:t>
            </a:r>
            <a:r>
              <a:rPr lang="en-US" dirty="0" smtClean="0"/>
              <a:t>CRM</a:t>
            </a:r>
            <a:r>
              <a:rPr lang="ru-RU" dirty="0" smtClean="0"/>
              <a:t>, </a:t>
            </a:r>
            <a:r>
              <a:rPr lang="en-US" dirty="0" smtClean="0"/>
              <a:t>Mobile</a:t>
            </a:r>
            <a:endParaRPr lang="ru-RU" dirty="0" smtClean="0"/>
          </a:p>
          <a:p>
            <a:r>
              <a:rPr lang="ru-RU" dirty="0" smtClean="0"/>
              <a:t>Продвижение </a:t>
            </a:r>
          </a:p>
          <a:p>
            <a:r>
              <a:rPr lang="ru-RU" dirty="0" smtClean="0"/>
              <a:t>Учебный центр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0" y="6308823"/>
            <a:ext cx="9220200" cy="580762"/>
            <a:chOff x="0" y="6308823"/>
            <a:chExt cx="9220200" cy="580762"/>
          </a:xfrm>
        </p:grpSpPr>
        <p:pic>
          <p:nvPicPr>
            <p:cNvPr id="5" name="Рисунок 4" descr="3.jpg"/>
            <p:cNvPicPr>
              <a:picLocks noChangeAspect="1"/>
            </p:cNvPicPr>
            <p:nvPr/>
          </p:nvPicPr>
          <p:blipFill>
            <a:blip r:embed="rId3" cstate="print"/>
            <a:srcRect t="12962" b="63274"/>
            <a:stretch>
              <a:fillRect/>
            </a:stretch>
          </p:blipFill>
          <p:spPr>
            <a:xfrm>
              <a:off x="0" y="6308823"/>
              <a:ext cx="6704413" cy="580762"/>
            </a:xfrm>
            <a:prstGeom prst="rect">
              <a:avLst/>
            </a:prstGeom>
          </p:spPr>
        </p:pic>
        <p:pic>
          <p:nvPicPr>
            <p:cNvPr id="6" name="Рисунок 5" descr="3.jpg"/>
            <p:cNvPicPr>
              <a:picLocks noChangeAspect="1"/>
            </p:cNvPicPr>
            <p:nvPr/>
          </p:nvPicPr>
          <p:blipFill>
            <a:blip r:embed="rId3" cstate="print"/>
            <a:srcRect l="99374" t="12962" b="63274"/>
            <a:stretch>
              <a:fillRect/>
            </a:stretch>
          </p:blipFill>
          <p:spPr>
            <a:xfrm>
              <a:off x="6704413" y="6308823"/>
              <a:ext cx="2515787" cy="580762"/>
            </a:xfrm>
            <a:prstGeom prst="rect">
              <a:avLst/>
            </a:prstGeom>
          </p:spPr>
        </p:pic>
      </p:grpSp>
      <p:pic>
        <p:nvPicPr>
          <p:cNvPr id="278534" name="Picture 6" descr="http://pix.am/HXV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2111655"/>
            <a:ext cx="1981200" cy="546538"/>
          </a:xfrm>
          <a:prstGeom prst="rect">
            <a:avLst/>
          </a:prstGeom>
          <a:noFill/>
        </p:spPr>
      </p:pic>
      <p:pic>
        <p:nvPicPr>
          <p:cNvPr id="278546" name="Picture 18" descr="http://www.delovoy.by/upload/bestdb/b1f/b1fe66243d0fa604940edc80d1022b89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9293" y="1886105"/>
            <a:ext cx="1172307" cy="1524000"/>
          </a:xfrm>
          <a:prstGeom prst="rect">
            <a:avLst/>
          </a:prstGeom>
          <a:noFill/>
        </p:spPr>
      </p:pic>
      <p:pic>
        <p:nvPicPr>
          <p:cNvPr id="278550" name="Picture 22" descr="Салон спортивных тренажеров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6073" y="4414818"/>
            <a:ext cx="726511" cy="734863"/>
          </a:xfrm>
          <a:prstGeom prst="rect">
            <a:avLst/>
          </a:prstGeom>
          <a:noFill/>
        </p:spPr>
      </p:pic>
      <p:pic>
        <p:nvPicPr>
          <p:cNvPr id="3076" name="Picture 4" descr="https://deltabank.by/images/deltabank-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860" y="4450199"/>
            <a:ext cx="685229" cy="68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etib.by/images/logo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723" y="3593390"/>
            <a:ext cx="1952625" cy="5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ampa.r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723" y="5838825"/>
            <a:ext cx="1666875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6" y="5391150"/>
            <a:ext cx="1704974" cy="30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Toshiba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686675" y="1524000"/>
            <a:ext cx="1762125" cy="22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http://mtr.by/im/log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306" y="3493620"/>
            <a:ext cx="976906" cy="62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http://i.imgur.com/eGO3bc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3" y="5810250"/>
            <a:ext cx="16764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TUT.BY - Белорусский портал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71"/>
          <a:stretch/>
        </p:blipFill>
        <p:spPr bwMode="auto">
          <a:xfrm>
            <a:off x="5471759" y="5220687"/>
            <a:ext cx="1708721" cy="50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http://24shop.by/images/new-logo.png"/>
          <p:cNvPicPr>
            <a:picLocks noChangeAspect="1" noChangeArrowheads="1"/>
          </p:cNvPicPr>
          <p:nvPr/>
        </p:nvPicPr>
        <p:blipFill rotWithShape="1">
          <a:blip r:embed="rId15" cstate="print"/>
          <a:srcRect b="8876"/>
          <a:stretch/>
        </p:blipFill>
        <p:spPr bwMode="auto">
          <a:xfrm>
            <a:off x="7901886" y="4359089"/>
            <a:ext cx="1065734" cy="855915"/>
          </a:xfrm>
          <a:prstGeom prst="rect">
            <a:avLst/>
          </a:prstGeom>
          <a:noFill/>
        </p:spPr>
      </p:pic>
      <p:pic>
        <p:nvPicPr>
          <p:cNvPr id="3099" name="Picture 27" descr="http://i.imgur.com/WoIkIZd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092" y="1447800"/>
            <a:ext cx="1920134" cy="42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15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1"/>
          <p:cNvSpPr>
            <a:spLocks noGrp="1"/>
          </p:cNvSpPr>
          <p:nvPr>
            <p:ph idx="1"/>
          </p:nvPr>
        </p:nvSpPr>
        <p:spPr>
          <a:xfrm>
            <a:off x="0" y="2743200"/>
            <a:ext cx="8763000" cy="129540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>
                <a:latin typeface="Calibri" pitchFamily="34" charset="0"/>
                <a:cs typeface="Calibri" pitchFamily="34" charset="0"/>
              </a:rPr>
              <a:t>Как </a:t>
            </a:r>
            <a:r>
              <a:rPr lang="ru-RU" sz="4800" dirty="0" smtClean="0">
                <a:latin typeface="Calibri" pitchFamily="34" charset="0"/>
                <a:cs typeface="Calibri" pitchFamily="34" charset="0"/>
              </a:rPr>
              <a:t>вы будете работать с интернет-магазином?</a:t>
            </a:r>
          </a:p>
        </p:txBody>
      </p:sp>
    </p:spTree>
    <p:extLst>
      <p:ext uri="{BB962C8B-B14F-4D97-AF65-F5344CB8AC3E}">
        <p14:creationId xmlns:p14="http://schemas.microsoft.com/office/powerpoint/2010/main" val="406524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Настройка интернет-магазина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04800" y="1600200"/>
            <a:ext cx="4114800" cy="4525963"/>
          </a:xfrm>
        </p:spPr>
        <p:txBody>
          <a:bodyPr/>
          <a:lstStyle/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Мастера установки и настройки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Управление каталогом над сайтом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Кнопки управления появляются при наведении курсора</a:t>
            </a:r>
          </a:p>
          <a:p>
            <a:pPr>
              <a:lnSpc>
                <a:spcPct val="90000"/>
              </a:lnSpc>
              <a:buSzPct val="60000"/>
            </a:pPr>
            <a:endParaRPr lang="ru-RU" sz="28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  <a:buSzPct val="60000"/>
            </a:pPr>
            <a:endParaRPr lang="ru-RU" sz="28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  <a:buSzPct val="60000"/>
            </a:pPr>
            <a:endParaRPr lang="ru-RU" sz="28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  <a:buSzPct val="60000"/>
            </a:pPr>
            <a:endParaRPr lang="ru-RU" sz="2800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6976" y="5638801"/>
            <a:ext cx="6868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i="1" dirty="0" smtClean="0"/>
              <a:t>Понятное управление магазином сократит время на обучение ваших менеджеров и дальнейшую работу</a:t>
            </a:r>
            <a:endParaRPr lang="ru-RU" sz="1800" b="0" i="1" dirty="0"/>
          </a:p>
        </p:txBody>
      </p:sp>
      <p:pic>
        <p:nvPicPr>
          <p:cNvPr id="11" name="Изображение 10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10201"/>
            <a:ext cx="1197494" cy="1066799"/>
          </a:xfrm>
          <a:prstGeom prst="rect">
            <a:avLst/>
          </a:prstGeom>
        </p:spPr>
      </p:pic>
      <p:pic>
        <p:nvPicPr>
          <p:cNvPr id="12" name="Рисунок 3" descr="http://www.1c-bitrix.ru/upload/blog/f5a/08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3400" y="1447800"/>
            <a:ext cx="4648200" cy="380097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5701753" y="2298378"/>
            <a:ext cx="3144371" cy="3178998"/>
          </a:xfrm>
          <a:prstGeom prst="rect">
            <a:avLst/>
          </a:pr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8889261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t="1" r="401" b="-184"/>
          <a:stretch/>
        </p:blipFill>
        <p:spPr>
          <a:xfrm>
            <a:off x="0" y="0"/>
            <a:ext cx="9156573" cy="687095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81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одержимое 1"/>
          <p:cNvSpPr>
            <a:spLocks noGrp="1"/>
          </p:cNvSpPr>
          <p:nvPr>
            <p:ph idx="1"/>
          </p:nvPr>
        </p:nvSpPr>
        <p:spPr>
          <a:xfrm>
            <a:off x="169332" y="2971800"/>
            <a:ext cx="8763000" cy="99060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 smtClean="0">
                <a:latin typeface="Calibri" pitchFamily="34" charset="0"/>
                <a:cs typeface="Calibri" pitchFamily="34" charset="0"/>
              </a:rPr>
              <a:t>Настройка интернет-магазина</a:t>
            </a:r>
          </a:p>
        </p:txBody>
      </p:sp>
    </p:spTree>
    <p:extLst>
      <p:ext uri="{BB962C8B-B14F-4D97-AF65-F5344CB8AC3E}">
        <p14:creationId xmlns:p14="http://schemas.microsoft.com/office/powerpoint/2010/main" val="179769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 flipV="1">
            <a:off x="-254" y="0"/>
            <a:ext cx="9143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0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63" y="1685511"/>
            <a:ext cx="8412737" cy="117902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Прямоугольник 1"/>
          <p:cNvSpPr>
            <a:spLocks noChangeArrowheads="1"/>
          </p:cNvSpPr>
          <p:nvPr/>
        </p:nvSpPr>
        <p:spPr bwMode="auto">
          <a:xfrm>
            <a:off x="654050" y="3324503"/>
            <a:ext cx="81851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0" dirty="0">
                <a:latin typeface="Calibri" pitchFamily="34" charset="0"/>
                <a:cs typeface="Calibri" pitchFamily="34" charset="0"/>
              </a:rPr>
              <a:t>Не нужно бояться сделать что-то не так на странице, поскольку у вас всегда есть возможность отмены последнего действия. 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  <a:p>
            <a:endParaRPr lang="en-US" sz="24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>
                <a:latin typeface="Calibri" pitchFamily="34" charset="0"/>
                <a:cs typeface="Calibri" pitchFamily="34" charset="0"/>
              </a:rPr>
              <a:t>После добавления, изменения страницы при необходимости вы просто отмените свое последнее действие.</a:t>
            </a:r>
          </a:p>
        </p:txBody>
      </p:sp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93176" y="1524000"/>
            <a:ext cx="8622224" cy="1524001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4290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latin typeface="Calibri" pitchFamily="34" charset="0"/>
                <a:cs typeface="Calibri" pitchFamily="34" charset="0"/>
              </a:rPr>
              <a:t>Отмена последнего действия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2624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Карточка товара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04800" y="1524000"/>
            <a:ext cx="4495800" cy="3276600"/>
          </a:xfrm>
        </p:spPr>
        <p:txBody>
          <a:bodyPr/>
          <a:lstStyle/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Свойства, фото, описание</a:t>
            </a:r>
          </a:p>
          <a:p>
            <a:pPr>
              <a:buSzPct val="60000"/>
            </a:pPr>
            <a:r>
              <a:rPr lang="ru-RU" sz="2400" dirty="0" err="1" smtClean="0">
                <a:latin typeface="Calibri"/>
                <a:cs typeface="Calibri"/>
              </a:rPr>
              <a:t>Спецпредложения</a:t>
            </a:r>
            <a:endParaRPr lang="ru-RU" sz="2400" dirty="0" smtClean="0">
              <a:latin typeface="Calibri"/>
              <a:cs typeface="Calibri"/>
            </a:endParaRP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Настройка цен и скидок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Настройка аналогичных, рекомендуемых товаров</a:t>
            </a:r>
            <a:endParaRPr lang="ru-RU" sz="2400" dirty="0">
              <a:latin typeface="Calibri"/>
              <a:cs typeface="Calibri"/>
            </a:endParaRP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Подходящие Аксессуары 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5401271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Вся информация о товаре быстро правится на одной странице.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29" y="5384545"/>
            <a:ext cx="1197494" cy="106679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4191000" cy="314325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42000" endA="300" endPos="13000" dist="254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Импорт каталога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1000" y="1676401"/>
            <a:ext cx="4191000" cy="1828800"/>
          </a:xfrm>
        </p:spPr>
        <p:txBody>
          <a:bodyPr/>
          <a:lstStyle/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Выгрузка каталога и цен из «</a:t>
            </a:r>
            <a:r>
              <a:rPr lang="ru-RU" sz="2400" dirty="0">
                <a:latin typeface="Calibri"/>
                <a:cs typeface="Calibri"/>
              </a:rPr>
              <a:t>1С:Предприятие 8.2</a:t>
            </a:r>
            <a:r>
              <a:rPr lang="ru-RU" sz="2400" dirty="0" smtClean="0">
                <a:latin typeface="Calibri"/>
                <a:cs typeface="Calibri"/>
              </a:rPr>
              <a:t>»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Загрузка каталога в формате </a:t>
            </a:r>
            <a:r>
              <a:rPr lang="en-US" sz="2400" dirty="0" smtClean="0">
                <a:latin typeface="Calibri"/>
                <a:cs typeface="Calibri"/>
              </a:rPr>
              <a:t>XML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Загрузка каталога в формате </a:t>
            </a:r>
            <a:r>
              <a:rPr lang="en-US" sz="2400" dirty="0" smtClean="0">
                <a:latin typeface="Calibri"/>
                <a:cs typeface="Calibri"/>
              </a:rPr>
              <a:t>CSV </a:t>
            </a:r>
            <a:r>
              <a:rPr lang="ru-RU" sz="2400" dirty="0" smtClean="0">
                <a:latin typeface="Calibri"/>
                <a:cs typeface="Calibri"/>
              </a:rPr>
              <a:t>из </a:t>
            </a:r>
            <a:r>
              <a:rPr lang="en-US" sz="2400" dirty="0" smtClean="0">
                <a:latin typeface="Calibri"/>
                <a:cs typeface="Calibri"/>
              </a:rPr>
              <a:t>MS Excel 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5096470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У вас уже готов каталог? Не теряйте время и загрузите его сразу на сайт.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16" y="4991484"/>
            <a:ext cx="1197494" cy="1066799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1738270"/>
            <a:ext cx="3886200" cy="2681330"/>
          </a:xfrm>
          <a:prstGeom prst="rect">
            <a:avLst/>
          </a:prstGeom>
          <a:effectLst>
            <a:reflection blurRad="6350" stA="46000" endA="300" endPos="16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Импорт данных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1447801"/>
            <a:ext cx="8077200" cy="144780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Calibri"/>
                <a:cs typeface="Calibri"/>
              </a:rPr>
              <a:t>Когда в продажу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ru-RU" sz="2800" dirty="0" smtClean="0">
                <a:latin typeface="Calibri"/>
                <a:cs typeface="Calibri"/>
              </a:rPr>
              <a:t>в </a:t>
            </a:r>
            <a:r>
              <a:rPr lang="en-US" sz="2800" dirty="0" smtClean="0">
                <a:latin typeface="Calibri"/>
                <a:cs typeface="Calibri"/>
              </a:rPr>
              <a:t>MTS </a:t>
            </a:r>
            <a:r>
              <a:rPr lang="ru-RU" sz="2800" dirty="0" smtClean="0">
                <a:latin typeface="Calibri"/>
                <a:cs typeface="Calibri"/>
              </a:rPr>
              <a:t>поступает </a:t>
            </a:r>
            <a:r>
              <a:rPr lang="ru-RU" sz="2800" dirty="0">
                <a:latin typeface="Calibri"/>
                <a:cs typeface="Calibri"/>
              </a:rPr>
              <a:t>новая модель, через час она появляется в интернет-магазине с пометкой «Новинка</a:t>
            </a:r>
            <a:r>
              <a:rPr lang="ru-RU" sz="2800" dirty="0" smtClean="0">
                <a:latin typeface="Calibri"/>
                <a:cs typeface="Calibri"/>
              </a:rPr>
              <a:t>».</a:t>
            </a:r>
            <a:endParaRPr lang="ru-RU" sz="2800" dirty="0">
              <a:latin typeface="Calibri"/>
              <a:cs typeface="Calibri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457200"/>
            <a:ext cx="990600" cy="49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Изображение 4" descr="Снимок экрана 2012-09-17 в 19.47.1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64"/>
          <a:stretch/>
        </p:blipFill>
        <p:spPr>
          <a:xfrm>
            <a:off x="457201" y="3124200"/>
            <a:ext cx="7162800" cy="2813207"/>
          </a:xfrm>
          <a:prstGeom prst="roundRect">
            <a:avLst>
              <a:gd name="adj" fmla="val 38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Изображение 9" descr="Снимок экрана 2012-09-18 в 16.10.36.pn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85" b="97351" l="1993" r="983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55"/>
          <a:stretch/>
        </p:blipFill>
        <p:spPr>
          <a:xfrm>
            <a:off x="270148" y="1524000"/>
            <a:ext cx="796652" cy="7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6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Интеграция с «1С»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57150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1" dirty="0" smtClean="0">
                <a:latin typeface="Calibri"/>
                <a:cs typeface="Calibri"/>
              </a:rPr>
              <a:t>Подключите сайт к «1С» и обновляйте данные автоматически по расписанию</a:t>
            </a:r>
            <a:endParaRPr lang="ru-RU" sz="20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06" y="5562601"/>
            <a:ext cx="1197494" cy="1066799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57200" y="1393463"/>
            <a:ext cx="84978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2000" dirty="0" smtClean="0">
                <a:latin typeface="Calibri"/>
                <a:cs typeface="Calibri"/>
              </a:rPr>
              <a:t>«1С:Предприятие 8.2 </a:t>
            </a:r>
            <a:r>
              <a:rPr lang="en-US" sz="2000" dirty="0" smtClean="0">
                <a:latin typeface="Calibri"/>
                <a:cs typeface="Calibri"/>
              </a:rPr>
              <a:t>/</a:t>
            </a:r>
            <a:r>
              <a:rPr lang="ru-RU" sz="2000" dirty="0" smtClean="0">
                <a:latin typeface="Calibri"/>
                <a:cs typeface="Calibri"/>
              </a:rPr>
              <a:t> 8.3»</a:t>
            </a:r>
            <a:r>
              <a:rPr lang="ru-RU" sz="2000" b="0" dirty="0" smtClean="0">
                <a:latin typeface="Calibri"/>
                <a:cs typeface="Calibri"/>
              </a:rPr>
              <a:t> и </a:t>
            </a:r>
            <a:r>
              <a:rPr lang="ru-RU" sz="2000" dirty="0" smtClean="0">
                <a:latin typeface="Calibri"/>
                <a:cs typeface="Calibri"/>
              </a:rPr>
              <a:t>«1С-Битрикс: Управление сайтом»</a:t>
            </a:r>
            <a:r>
              <a:rPr lang="ru-RU" sz="2000" b="0" dirty="0" smtClean="0">
                <a:latin typeface="Calibri"/>
                <a:cs typeface="Calibri"/>
              </a:rPr>
              <a:t> редакции «Малый бизнес», «Бизнес» интегрированы на уровне обмена данными.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57200" y="2395156"/>
            <a:ext cx="4483100" cy="259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200" dirty="0" smtClean="0">
                <a:latin typeface="Calibri"/>
                <a:cs typeface="Calibri"/>
              </a:rPr>
              <a:t>I.</a:t>
            </a:r>
            <a:r>
              <a:rPr lang="ru-RU" sz="2200" dirty="0" smtClean="0">
                <a:latin typeface="Calibri"/>
                <a:cs typeface="Calibri"/>
              </a:rPr>
              <a:t> Выгрузка из 1С в сайт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en-US" sz="2200" dirty="0" smtClean="0">
                <a:latin typeface="Calibri"/>
                <a:cs typeface="Calibri"/>
              </a:rPr>
              <a:t> </a:t>
            </a:r>
            <a:r>
              <a:rPr lang="ru-RU" sz="2200" b="0" dirty="0" smtClean="0">
                <a:latin typeface="Calibri"/>
                <a:cs typeface="Calibri"/>
              </a:rPr>
              <a:t>прайс-листа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ru-RU" sz="2200" b="0" dirty="0" smtClean="0">
                <a:latin typeface="Calibri"/>
                <a:cs typeface="Calibri"/>
              </a:rPr>
              <a:t> каталога товаров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en-US" sz="2200" b="0" dirty="0" smtClean="0">
                <a:latin typeface="Calibri"/>
                <a:cs typeface="Calibri"/>
              </a:rPr>
              <a:t> </a:t>
            </a:r>
            <a:r>
              <a:rPr lang="ru-RU" sz="2200" b="0" dirty="0" smtClean="0">
                <a:latin typeface="Calibri"/>
                <a:cs typeface="Calibri"/>
              </a:rPr>
              <a:t>цен (розничных, оптовых)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ru-RU" sz="2200" b="0" dirty="0" smtClean="0">
                <a:latin typeface="Calibri"/>
                <a:cs typeface="Calibri"/>
              </a:rPr>
              <a:t> остатков на складах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ru-RU" sz="2200" b="0" dirty="0" smtClean="0">
                <a:latin typeface="Calibri"/>
                <a:cs typeface="Calibri"/>
              </a:rPr>
              <a:t> контрагентов  и реквизитов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ru-RU" sz="2200" b="0" dirty="0">
                <a:latin typeface="Calibri"/>
                <a:cs typeface="Calibri"/>
              </a:rPr>
              <a:t> справочников </a:t>
            </a:r>
            <a:r>
              <a:rPr lang="ru-RU" sz="2200" b="0" dirty="0" smtClean="0">
                <a:latin typeface="Calibri"/>
                <a:cs typeface="Calibri"/>
              </a:rPr>
              <a:t>(</a:t>
            </a:r>
            <a:r>
              <a:rPr lang="ru-RU" sz="2200" b="0" dirty="0" err="1" smtClean="0">
                <a:latin typeface="Calibri"/>
                <a:cs typeface="Calibri"/>
              </a:rPr>
              <a:t>ед.изм</a:t>
            </a:r>
            <a:r>
              <a:rPr lang="ru-RU" sz="2200" b="0" dirty="0" smtClean="0">
                <a:latin typeface="Calibri"/>
                <a:cs typeface="Calibri"/>
              </a:rPr>
              <a:t>. и др.)</a:t>
            </a:r>
          </a:p>
          <a:p>
            <a:pPr eaLnBrk="1" hangingPunct="1">
              <a:buFontTx/>
              <a:buChar char="•"/>
              <a:defRPr/>
            </a:pPr>
            <a:endParaRPr lang="ru-RU" sz="2200" dirty="0" smtClean="0">
              <a:latin typeface="Calibri"/>
              <a:cs typeface="Calibri"/>
            </a:endParaRPr>
          </a:p>
          <a:p>
            <a:pPr eaLnBrk="1" hangingPunct="1">
              <a:defRPr/>
            </a:pPr>
            <a:r>
              <a:rPr lang="en-US" sz="2200" dirty="0" smtClean="0">
                <a:latin typeface="Calibri"/>
                <a:cs typeface="Calibri"/>
              </a:rPr>
              <a:t>II.</a:t>
            </a:r>
            <a:r>
              <a:rPr lang="ru-RU" sz="2200" dirty="0" smtClean="0">
                <a:latin typeface="Calibri"/>
                <a:cs typeface="Calibri"/>
              </a:rPr>
              <a:t> Выгрузка из сайта в 1С заказов</a:t>
            </a:r>
            <a:endParaRPr lang="ru-RU" sz="2200" b="0" dirty="0" smtClean="0">
              <a:latin typeface="Calibri"/>
              <a:cs typeface="Calibri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648200" y="2574059"/>
            <a:ext cx="4303588" cy="2531341"/>
            <a:chOff x="4953000" y="2438400"/>
            <a:chExt cx="4074988" cy="2302741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8414" y="3111567"/>
              <a:ext cx="1629574" cy="1629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Рисунок 9" descr="new-1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786853" y="2912334"/>
              <a:ext cx="550863" cy="39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Рисунок 10" descr="new-2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644358" y="3876483"/>
              <a:ext cx="5524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Изображение 17" descr="box-bus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2438400"/>
              <a:ext cx="1752600" cy="1862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Платежные системы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Наличный расчет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Квитанция д</a:t>
            </a:r>
            <a:r>
              <a:rPr lang="en-US" sz="2800" dirty="0" smtClean="0">
                <a:latin typeface="Calibri"/>
                <a:cs typeface="Calibri"/>
              </a:rPr>
              <a:t>/</a:t>
            </a:r>
            <a:r>
              <a:rPr lang="ru-RU" sz="2800" dirty="0" smtClean="0">
                <a:latin typeface="Calibri"/>
                <a:cs typeface="Calibri"/>
              </a:rPr>
              <a:t>банка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Безналичный расчет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Электронные деньги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Банковские карточки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Наложенный платеж</a:t>
            </a:r>
            <a:endParaRPr lang="ru-RU" sz="28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096470"/>
            <a:ext cx="723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/>
                <a:cs typeface="Calibri"/>
              </a:rPr>
              <a:t>В «1С-Битрикс» поддерживаются </a:t>
            </a:r>
          </a:p>
          <a:p>
            <a:r>
              <a:rPr lang="ru-RU" sz="2200" b="0" i="1" dirty="0" smtClean="0">
                <a:latin typeface="Calibri"/>
                <a:cs typeface="Calibri"/>
              </a:rPr>
              <a:t>популярные платежные системы. </a:t>
            </a:r>
            <a:endParaRPr lang="ru-RU" sz="22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029200"/>
            <a:ext cx="1197494" cy="1066799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7086600" y="1371600"/>
            <a:ext cx="1733550" cy="3905250"/>
            <a:chOff x="5772150" y="1371600"/>
            <a:chExt cx="1733550" cy="3905250"/>
          </a:xfrm>
        </p:grpSpPr>
        <p:pic>
          <p:nvPicPr>
            <p:cNvPr id="4" name="Изображение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91200" y="1371600"/>
              <a:ext cx="1701800" cy="1701800"/>
            </a:xfrm>
            <a:prstGeom prst="rect">
              <a:avLst/>
            </a:prstGeom>
          </p:spPr>
        </p:pic>
        <p:pic>
          <p:nvPicPr>
            <p:cNvPr id="1026" name="Picture 2" descr="https://ssl.easypay.by/imgs/header/ep.gif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097"/>
            <a:stretch/>
          </p:blipFill>
          <p:spPr bwMode="auto">
            <a:xfrm>
              <a:off x="5791200" y="3003755"/>
              <a:ext cx="1714500" cy="653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i.imgur.com/zePMxvb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3695699"/>
              <a:ext cx="1676400" cy="495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150" y="4267200"/>
              <a:ext cx="1695450" cy="1009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7110882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63" y="1435601"/>
            <a:ext cx="3564133" cy="5346199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Знакомо?</a:t>
            </a:r>
            <a:endParaRPr lang="en-US" sz="2800" dirty="0" smtClean="0">
              <a:latin typeface="Verdana" pitchFamily="34" charset="0"/>
            </a:endParaRPr>
          </a:p>
        </p:txBody>
      </p:sp>
      <p:sp>
        <p:nvSpPr>
          <p:cNvPr id="3" name="Выноска-облако 2"/>
          <p:cNvSpPr/>
          <p:nvPr/>
        </p:nvSpPr>
        <p:spPr bwMode="auto">
          <a:xfrm>
            <a:off x="152400" y="1321301"/>
            <a:ext cx="3657600" cy="2209800"/>
          </a:xfrm>
          <a:prstGeom prst="cloudCallout">
            <a:avLst>
              <a:gd name="adj1" fmla="val 67963"/>
              <a:gd name="adj2" fmla="val -2341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76956" y="1836229"/>
            <a:ext cx="2971800" cy="762000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000" dirty="0" smtClean="0">
                <a:latin typeface="Calibri"/>
                <a:cs typeface="Calibri"/>
              </a:rPr>
              <a:t>Интернет-магазин… это сложные технологии, программирование, непонятные термины… </a:t>
            </a:r>
            <a:endParaRPr lang="ru-RU" sz="2000" dirty="0">
              <a:latin typeface="Calibri"/>
              <a:cs typeface="Calibri"/>
            </a:endParaRPr>
          </a:p>
        </p:txBody>
      </p:sp>
      <p:sp>
        <p:nvSpPr>
          <p:cNvPr id="10" name="Выноска-облако 9"/>
          <p:cNvSpPr/>
          <p:nvPr/>
        </p:nvSpPr>
        <p:spPr bwMode="auto">
          <a:xfrm>
            <a:off x="5887156" y="1600200"/>
            <a:ext cx="3048000" cy="1981200"/>
          </a:xfrm>
          <a:prstGeom prst="cloudCallout">
            <a:avLst>
              <a:gd name="adj1" fmla="val -81240"/>
              <a:gd name="adj2" fmla="val -2409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Содержимое 1"/>
          <p:cNvSpPr txBox="1">
            <a:spLocks/>
          </p:cNvSpPr>
          <p:nvPr/>
        </p:nvSpPr>
        <p:spPr bwMode="auto">
          <a:xfrm>
            <a:off x="6098823" y="19812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2400" b="0" dirty="0" smtClean="0">
                <a:latin typeface="Calibri"/>
                <a:cs typeface="Calibri"/>
              </a:rPr>
              <a:t>У меня нет времени в этом разбираться! </a:t>
            </a:r>
            <a:endParaRPr lang="ru-RU" sz="24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17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Службы доставки настраиваются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5809343"/>
            <a:ext cx="6934200" cy="28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Расчет стоимости доставки автоматически.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86401"/>
            <a:ext cx="1197494" cy="1066799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33252" y="3782354"/>
            <a:ext cx="85288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sz="2400" b="0" dirty="0" smtClean="0">
                <a:latin typeface="Calibri"/>
                <a:cs typeface="Calibri"/>
              </a:rPr>
              <a:t>Автоматические модули расчета служб доставки в России</a:t>
            </a:r>
            <a:endParaRPr lang="ru-RU" sz="2400" b="0" dirty="0">
              <a:latin typeface="Calibri"/>
              <a:cs typeface="Calibri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sz="2400" b="0" dirty="0" smtClean="0">
                <a:latin typeface="Calibri"/>
                <a:cs typeface="Calibri"/>
              </a:rPr>
              <a:t>Цена доставки рассчитывается «на лету» через </a:t>
            </a:r>
            <a:r>
              <a:rPr lang="en-US" sz="2400" b="0" dirty="0" smtClean="0">
                <a:latin typeface="Calibri"/>
                <a:cs typeface="Calibri"/>
              </a:rPr>
              <a:t>online-</a:t>
            </a:r>
            <a:r>
              <a:rPr lang="ru-RU" sz="2400" b="0" dirty="0" smtClean="0">
                <a:latin typeface="Calibri"/>
                <a:cs typeface="Calibri"/>
              </a:rPr>
              <a:t>запрос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sz="2400" b="0" dirty="0" smtClean="0">
                <a:latin typeface="Calibri"/>
                <a:cs typeface="Calibri"/>
              </a:rPr>
              <a:t>Количество служб </a:t>
            </a:r>
            <a:r>
              <a:rPr lang="ru-RU" sz="2400" b="0" dirty="0" err="1" smtClean="0">
                <a:latin typeface="Calibri"/>
                <a:cs typeface="Calibri"/>
              </a:rPr>
              <a:t>расет</a:t>
            </a:r>
            <a:r>
              <a:rPr lang="ru-RU" sz="2400" b="0" dirty="0" smtClean="0">
                <a:latin typeface="Calibri"/>
                <a:cs typeface="Calibri"/>
              </a:rPr>
              <a:t>, ждем белорусских перевозчиков</a:t>
            </a:r>
          </a:p>
        </p:txBody>
      </p:sp>
      <p:pic>
        <p:nvPicPr>
          <p:cNvPr id="12" name="Picture 4" descr="ups_pri_3pro_m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438" y="2908263"/>
            <a:ext cx="597557" cy="71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LOGO-R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98" y="2904060"/>
            <a:ext cx="1221085" cy="59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logo-sps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159" y="2841298"/>
            <a:ext cx="966134" cy="77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438150" y="1097340"/>
            <a:ext cx="84201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sz="2400" b="0" dirty="0" smtClean="0">
                <a:latin typeface="Calibri"/>
                <a:cs typeface="Calibri"/>
              </a:rPr>
              <a:t>Курьер, самовывоз, доставка, почта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sz="2400" b="0" dirty="0" smtClean="0">
                <a:latin typeface="Calibri"/>
                <a:cs typeface="Calibri"/>
              </a:rPr>
              <a:t>Ваши собственные варианты, например, экспресс-доставка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sz="2400" b="0" dirty="0" smtClean="0">
                <a:latin typeface="Calibri"/>
                <a:cs typeface="Calibri"/>
              </a:rPr>
              <a:t>Заданные тарифы в зависимости от  регион, цена, веса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sz="2400" b="0" dirty="0" smtClean="0">
                <a:latin typeface="Calibri"/>
                <a:cs typeface="Calibri"/>
              </a:rPr>
              <a:t>Расчет </a:t>
            </a:r>
            <a:r>
              <a:rPr lang="en-US" sz="2400" b="0" dirty="0" smtClean="0">
                <a:latin typeface="Calibri"/>
                <a:cs typeface="Calibri"/>
              </a:rPr>
              <a:t>online </a:t>
            </a:r>
            <a:r>
              <a:rPr lang="ru-RU" sz="2400" b="0" dirty="0" smtClean="0">
                <a:latin typeface="Calibri"/>
                <a:cs typeface="Calibri"/>
              </a:rPr>
              <a:t>по тарифам службы доставки </a:t>
            </a:r>
          </a:p>
        </p:txBody>
      </p:sp>
      <p:pic>
        <p:nvPicPr>
          <p:cNvPr id="2" name="Picture 2" descr="http://jen.by/upload/sale/delivery/logotip/beb/beb02b4226ca8a4ad8f5d3684e9fc038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442" y="2910849"/>
            <a:ext cx="1049071" cy="60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Обработка заказов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600201"/>
            <a:ext cx="4267200" cy="4316776"/>
          </a:xfrm>
        </p:spPr>
        <p:txBody>
          <a:bodyPr/>
          <a:lstStyle/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Список заказов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</a:t>
            </a:r>
            <a:endParaRPr lang="ru-RU" sz="28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Поиск по параметрам</a:t>
            </a:r>
          </a:p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Управление статусами</a:t>
            </a:r>
          </a:p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Уведомления клиентов</a:t>
            </a:r>
          </a:p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Сборка</a:t>
            </a:r>
          </a:p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Оплата</a:t>
            </a:r>
          </a:p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Доставка</a:t>
            </a:r>
          </a:p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Документы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71298" y="5742478"/>
            <a:ext cx="518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 pitchFamily="34" charset="0"/>
                <a:cs typeface="Calibri" pitchFamily="34" charset="0"/>
              </a:rPr>
              <a:t>Управлять заказами – понятно и удобно</a:t>
            </a:r>
            <a:endParaRPr lang="ru-RU" sz="2200" b="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638800"/>
            <a:ext cx="1197494" cy="106679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18397"/>
            <a:ext cx="3963013" cy="369058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reflection blurRad="6350" stA="21000" endA="300" endPos="10000" dist="254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8889261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t="1" r="401" b="-184"/>
          <a:stretch/>
        </p:blipFill>
        <p:spPr>
          <a:xfrm>
            <a:off x="0" y="0"/>
            <a:ext cx="9156573" cy="687095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81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одержимое 1"/>
          <p:cNvSpPr>
            <a:spLocks noGrp="1"/>
          </p:cNvSpPr>
          <p:nvPr>
            <p:ph idx="1"/>
          </p:nvPr>
        </p:nvSpPr>
        <p:spPr>
          <a:xfrm>
            <a:off x="169332" y="2971800"/>
            <a:ext cx="8763000" cy="99060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 smtClean="0">
                <a:latin typeface="Calibri" pitchFamily="34" charset="0"/>
                <a:cs typeface="Calibri" pitchFamily="34" charset="0"/>
              </a:rPr>
              <a:t>Обработка заказов</a:t>
            </a:r>
          </a:p>
        </p:txBody>
      </p:sp>
    </p:spTree>
    <p:extLst>
      <p:ext uri="{BB962C8B-B14F-4D97-AF65-F5344CB8AC3E}">
        <p14:creationId xmlns:p14="http://schemas.microsoft.com/office/powerpoint/2010/main" val="29371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3" name="Untitl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 flipV="1">
            <a:off x="0" y="0"/>
            <a:ext cx="9144000" cy="68579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7733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Статистика по заказам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31405" y="1478507"/>
            <a:ext cx="4877193" cy="370309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итого по периодам;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кол-во оплаченных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 отмененных;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динамика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заказов</a:t>
            </a:r>
            <a:r>
              <a:rPr lang="ru-RU" sz="2200" dirty="0">
                <a:latin typeface="Calibri" pitchFamily="34" charset="0"/>
                <a:cs typeface="Calibri" pitchFamily="34" charset="0"/>
              </a:rPr>
              <a:t>; </a:t>
            </a:r>
            <a:endParaRPr lang="ru-RU" sz="2200" dirty="0" smtClean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1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по суммам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1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по </a:t>
            </a:r>
            <a:r>
              <a:rPr lang="ru-RU" sz="1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регионам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1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по магазинам</a:t>
            </a:r>
            <a:endParaRPr lang="ru-RU" sz="18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1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по категориям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1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по брендам</a:t>
            </a:r>
            <a:endParaRPr lang="ru-RU" sz="18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наиболее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продаваемые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наиболее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прибыльные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5230" y="5276672"/>
            <a:ext cx="3990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/>
                <a:cs typeface="Calibri"/>
              </a:rPr>
              <a:t>Следите за эффективностью работы магазина</a:t>
            </a:r>
            <a:endParaRPr lang="ru-RU" sz="2200" b="0" i="1" dirty="0">
              <a:latin typeface="Calibri"/>
              <a:cs typeface="Calibri"/>
            </a:endParaRPr>
          </a:p>
        </p:txBody>
      </p:sp>
      <p:pic>
        <p:nvPicPr>
          <p:cNvPr id="4098" name="Picture 2" descr="http://www.1c-bitrix.ru/images/solutions/shop/graphik_order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599" y="1560688"/>
            <a:ext cx="3628835" cy="38862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reflection blurRad="6350" stA="50000" endA="300" endPos="11000" dist="381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5175322"/>
            <a:ext cx="1197494" cy="106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одержимое 1"/>
          <p:cNvSpPr>
            <a:spLocks noGrp="1"/>
          </p:cNvSpPr>
          <p:nvPr>
            <p:ph idx="1"/>
          </p:nvPr>
        </p:nvSpPr>
        <p:spPr>
          <a:xfrm>
            <a:off x="425720" y="1206350"/>
            <a:ext cx="4222480" cy="3352801"/>
          </a:xfrm>
        </p:spPr>
        <p:txBody>
          <a:bodyPr/>
          <a:lstStyle/>
          <a:p>
            <a:pPr>
              <a:buSzPct val="60000"/>
            </a:pPr>
            <a:endParaRPr lang="ru-RU" sz="1400" dirty="0">
              <a:latin typeface="Calibri" pitchFamily="34" charset="0"/>
              <a:cs typeface="Calibri" pitchFamily="34" charset="0"/>
            </a:endParaRPr>
          </a:p>
          <a:p>
            <a:pPr>
              <a:buSzPct val="60000"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печать счетов, счет-фактур, </a:t>
            </a:r>
            <a:br>
              <a:rPr lang="ru-RU" sz="2000" dirty="0" smtClean="0">
                <a:latin typeface="Calibri" pitchFamily="34" charset="0"/>
                <a:cs typeface="Calibri" pitchFamily="34" charset="0"/>
              </a:rPr>
            </a:br>
            <a:r>
              <a:rPr lang="ru-RU" sz="2000" dirty="0" smtClean="0">
                <a:latin typeface="Calibri" pitchFamily="34" charset="0"/>
                <a:cs typeface="Calibri" pitchFamily="34" charset="0"/>
              </a:rPr>
              <a:t>чеков, накладных;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60000"/>
            </a:pP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60000"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нужен только интернет </a:t>
            </a:r>
          </a:p>
          <a:p>
            <a:pPr>
              <a:buSzPct val="60000"/>
            </a:pP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>
              <a:buSzPct val="60000"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свои шаблоны документов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Документы по заказам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2820" y="5560454"/>
            <a:ext cx="6805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 pitchFamily="34" charset="0"/>
                <a:cs typeface="Calibri" pitchFamily="34" charset="0"/>
              </a:rPr>
              <a:t>Сократите время на подготовку бухгалтерских документов по заказам</a:t>
            </a:r>
            <a:endParaRPr lang="ru-RU" sz="2200" b="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35"/>
          <a:stretch/>
        </p:blipFill>
        <p:spPr bwMode="auto">
          <a:xfrm>
            <a:off x="4063791" y="1415845"/>
            <a:ext cx="4958484" cy="2971800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12000" dist="254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10200"/>
            <a:ext cx="1197494" cy="106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 и интернет-магазин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46538"/>
            <a:ext cx="2565883" cy="2726678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5796136" y="4023129"/>
            <a:ext cx="1071488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2798992"/>
            <a:ext cx="2665476" cy="2455164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7157884" y="3159032"/>
            <a:ext cx="1878612" cy="1632181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085870" y="3648373"/>
            <a:ext cx="1922404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CRM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895" y="1311093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>
                <a:latin typeface="Calibri" pitchFamily="34" charset="0"/>
                <a:cs typeface="Calibri" pitchFamily="34" charset="0"/>
              </a:rPr>
              <a:t>Вы можете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интегрировать интернет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-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магазины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на платформе «1С-Битрикс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» с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-системами</a:t>
            </a:r>
            <a:endParaRPr lang="ru-RU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55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Возможности 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CRM 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в интернет-магазине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10000" y="1412776"/>
            <a:ext cx="532803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загрузка данных о заказах в </a:t>
            </a:r>
            <a:r>
              <a:rPr lang="en-US" sz="2200" b="0" dirty="0" smtClean="0">
                <a:latin typeface="Calibri" pitchFamily="34" charset="0"/>
                <a:cs typeface="Calibri" pitchFamily="34" charset="0"/>
              </a:rPr>
              <a:t>CRM </a:t>
            </a:r>
            <a:endParaRPr lang="ru-RU" sz="2200" b="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регулярный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обмен</a:t>
            </a:r>
            <a:r>
              <a:rPr lang="en-US" sz="22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данными между интернет-магазином и  </a:t>
            </a:r>
            <a:r>
              <a:rPr lang="en-US" sz="2200" b="0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обработка заказов прямо в CRM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объединение в CRM заказов из разных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интернет-магазинов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распределения заявок </a:t>
            </a:r>
            <a:r>
              <a:rPr lang="ru-RU" sz="2200" b="0" dirty="0">
                <a:latin typeface="Calibri" pitchFamily="34" charset="0"/>
                <a:cs typeface="Calibri" pitchFamily="34" charset="0"/>
              </a:rPr>
              <a:t>между менеджерами </a:t>
            </a:r>
            <a:r>
              <a:rPr lang="ru-RU" sz="2200" b="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(например, от </a:t>
            </a:r>
            <a:r>
              <a:rPr lang="ru-RU" sz="2200" b="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суммы </a:t>
            </a:r>
            <a:r>
              <a:rPr lang="ru-RU" sz="2200" b="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контракта, региона, категории)</a:t>
            </a:r>
            <a:endParaRPr lang="ru-RU" sz="2200" b="0" i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«воронка»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оценки эффективности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выгрузка «баллов» из </a:t>
            </a:r>
            <a:r>
              <a:rPr lang="en-US" sz="2200" b="0" dirty="0" smtClean="0">
                <a:latin typeface="Calibri" pitchFamily="34" charset="0"/>
                <a:cs typeface="Calibri" pitchFamily="34" charset="0"/>
              </a:rPr>
              <a:t>CRM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в сайт в личный кабинет покупателя</a:t>
            </a:r>
          </a:p>
        </p:txBody>
      </p:sp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636912"/>
            <a:ext cx="1905000" cy="2024380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1644312" y="3577225"/>
            <a:ext cx="696469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169484" y="2744564"/>
            <a:ext cx="1346256" cy="1632181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5692" y="3153162"/>
            <a:ext cx="1418348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CRM</a:t>
            </a:r>
            <a:endParaRPr lang="ru-RU" sz="44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6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32160" y="2487580"/>
            <a:ext cx="1346256" cy="1318253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900" b="1" dirty="0" smtClean="0">
                <a:latin typeface="Calibri" pitchFamily="34" charset="0"/>
                <a:cs typeface="Calibri" pitchFamily="34" charset="0"/>
              </a:rPr>
              <a:t>Интернет-магазин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«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1C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»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1328" y="4862980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0" dirty="0" smtClean="0">
                <a:latin typeface="Calibri" pitchFamily="34" charset="0"/>
                <a:cs typeface="Calibri" pitchFamily="34" charset="0"/>
              </a:rPr>
              <a:t>Комплексное решение для построения эффективных интернет-продаж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01880" y="2766504"/>
            <a:ext cx="1418348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CRM</a:t>
            </a:r>
            <a:endParaRPr lang="ru-RU" sz="44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40" y="2377440"/>
            <a:ext cx="1508760" cy="1508760"/>
          </a:xfrm>
          <a:prstGeom prst="rect">
            <a:avLst/>
          </a:prstGeom>
        </p:spPr>
      </p:pic>
      <p:pic>
        <p:nvPicPr>
          <p:cNvPr id="10" name="Изображение 9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776" y="1814068"/>
            <a:ext cx="2595294" cy="2757932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>
            <a:off x="5374536" y="3140968"/>
            <a:ext cx="864096" cy="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583492" y="3140968"/>
            <a:ext cx="864096" cy="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24" y="5064870"/>
            <a:ext cx="304800" cy="3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4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Права доступа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28600" y="1431919"/>
            <a:ext cx="4800600" cy="4048836"/>
          </a:xfrm>
        </p:spPr>
        <p:txBody>
          <a:bodyPr/>
          <a:lstStyle/>
          <a:p>
            <a:pPr marL="273050" indent="-273050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Задаем, кто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может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менять статусы заказов – по группам пользователей</a:t>
            </a:r>
          </a:p>
          <a:p>
            <a:pPr marL="273050" indent="-273050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Блокировка заказа при изменении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273050" indent="-273050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каком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статусе можно изменять заказ; 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273050" indent="-273050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Кто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может видеть заказы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этого сайта;</a:t>
            </a:r>
            <a:br>
              <a:rPr lang="ru-RU" sz="2000" dirty="0" smtClean="0">
                <a:latin typeface="Calibri" pitchFamily="34" charset="0"/>
                <a:cs typeface="Calibri" pitchFamily="34" charset="0"/>
              </a:rPr>
            </a:br>
            <a:r>
              <a:rPr lang="ru-RU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sz="2000" dirty="0" smtClean="0">
                <a:latin typeface="Calibri" pitchFamily="34" charset="0"/>
                <a:cs typeface="Calibri" pitchFamily="34" charset="0"/>
              </a:rPr>
            </a:b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endParaRPr lang="ru-RU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9709"/>
          <a:stretch/>
        </p:blipFill>
        <p:spPr bwMode="auto">
          <a:xfrm>
            <a:off x="4905022" y="1467137"/>
            <a:ext cx="4084060" cy="275578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reflection blurRad="6350" stA="50000" endA="300" endPos="10000" dist="254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0"/>
            <a:ext cx="1197494" cy="10667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85244" y="5113866"/>
            <a:ext cx="7086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/>
                <a:cs typeface="Calibri"/>
              </a:rPr>
              <a:t>Вы быстро распределите права доступа к управлению магазином между вашими менеджерами</a:t>
            </a:r>
            <a:endParaRPr lang="ru-RU" sz="2200" b="0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80685"/>
          </a:xfrm>
        </p:spPr>
        <p:txBody>
          <a:bodyPr/>
          <a:lstStyle/>
          <a:p>
            <a:pPr algn="l"/>
            <a:r>
              <a:rPr lang="ru-RU" dirty="0" smtClean="0"/>
              <a:t>Торговые процессы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4588386"/>
              </p:ext>
            </p:extLst>
          </p:nvPr>
        </p:nvGraphicFramePr>
        <p:xfrm>
          <a:off x="457200" y="1676401"/>
          <a:ext cx="8229600" cy="1295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1002836"/>
              </p:ext>
            </p:extLst>
          </p:nvPr>
        </p:nvGraphicFramePr>
        <p:xfrm>
          <a:off x="457200" y="3276600"/>
          <a:ext cx="8229600" cy="1295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701307"/>
              </p:ext>
            </p:extLst>
          </p:nvPr>
        </p:nvGraphicFramePr>
        <p:xfrm>
          <a:off x="609600" y="4876801"/>
          <a:ext cx="8229600" cy="1295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56274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Graphic spid="6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CMS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44892" y="1478507"/>
            <a:ext cx="5867400" cy="4842167"/>
          </a:xfrm>
        </p:spPr>
        <p:txBody>
          <a:bodyPr/>
          <a:lstStyle/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1С-Битрикс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–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платформа для создания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не только интернет-магазинов, но и корпоративных сайтов, информационных порталов, сайтов сообществ,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соц.сетей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и других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веб-проектов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;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2000" b="1" dirty="0">
                <a:latin typeface="Calibri" pitchFamily="34" charset="0"/>
                <a:cs typeface="Calibri" pitchFamily="34" charset="0"/>
              </a:rPr>
              <a:t>Готовый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функционал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–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более 30 модулей для управления информационным наполнением и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структурой,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медиафайлами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и фотогалереями, форумами, блогами,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рекламой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и многими другими возможностями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сайта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r>
              <a:rPr lang="ru-RU" sz="2000" b="1" dirty="0">
                <a:latin typeface="Calibri" pitchFamily="34" charset="0"/>
                <a:cs typeface="Calibri" pitchFamily="34" charset="0"/>
              </a:rPr>
              <a:t>Адаптивный интерфейс «Эрмитаж»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–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позволяет управлять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сайтом также просто, как работать с обычным текстовым редактором</a:t>
            </a:r>
          </a:p>
        </p:txBody>
      </p:sp>
      <p:pic>
        <p:nvPicPr>
          <p:cNvPr id="10" name="Изображение 2" descr="box-bu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" y="1478507"/>
            <a:ext cx="2438017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Облака – расширяемся в 1 клик!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5574268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/>
                <a:cs typeface="Calibri"/>
              </a:rPr>
              <a:t>Сократите расходы на хостинг, храните данные в «облаках»</a:t>
            </a:r>
            <a:r>
              <a:rPr lang="en-US" sz="2200" b="0" i="1" dirty="0">
                <a:latin typeface="Calibri"/>
                <a:cs typeface="Calibri"/>
              </a:rPr>
              <a:t>.</a:t>
            </a:r>
            <a:endParaRPr lang="ru-RU" sz="22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0"/>
            <a:ext cx="1197494" cy="1066799"/>
          </a:xfrm>
          <a:prstGeom prst="rect">
            <a:avLst/>
          </a:prstGeom>
        </p:spPr>
      </p:pic>
      <p:pic>
        <p:nvPicPr>
          <p:cNvPr id="11" name="Picture 4" descr="C:\Users\Natalia\Downloads\10181904_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504" y="1244734"/>
            <a:ext cx="4570771" cy="36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800" y="1453511"/>
            <a:ext cx="481615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180000">
              <a:buFont typeface="Arial" pitchFamily="34" charset="0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Экономическая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целесообразность</a:t>
            </a:r>
            <a:endParaRPr lang="en-US" sz="2200" b="0" dirty="0" smtClean="0">
              <a:latin typeface="Calibri" pitchFamily="34" charset="0"/>
              <a:cs typeface="Calibri" pitchFamily="34" charset="0"/>
            </a:endParaRPr>
          </a:p>
          <a:p>
            <a:pPr marL="273050" indent="-180000">
              <a:buFont typeface="Arial" pitchFamily="34" charset="0"/>
              <a:buChar char="•"/>
            </a:pPr>
            <a:endParaRPr lang="en-US" sz="2200" b="0" dirty="0" smtClean="0">
              <a:latin typeface="Calibri" pitchFamily="34" charset="0"/>
              <a:cs typeface="Calibri" pitchFamily="34" charset="0"/>
            </a:endParaRPr>
          </a:p>
          <a:p>
            <a:pPr marL="273050" indent="-180000">
              <a:buFont typeface="Arial" pitchFamily="34" charset="0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Доступность данных</a:t>
            </a:r>
            <a:endParaRPr lang="en-US" sz="2200" b="0" dirty="0" smtClean="0">
              <a:latin typeface="Calibri" pitchFamily="34" charset="0"/>
              <a:cs typeface="Calibri" pitchFamily="34" charset="0"/>
            </a:endParaRPr>
          </a:p>
          <a:p>
            <a:pPr marL="273050" indent="-180000">
              <a:buFont typeface="Arial" pitchFamily="34" charset="0"/>
              <a:buChar char="•"/>
            </a:pPr>
            <a:endParaRPr lang="en-US" sz="2200" b="0" dirty="0" smtClean="0">
              <a:latin typeface="Calibri" pitchFamily="34" charset="0"/>
              <a:cs typeface="Calibri" pitchFamily="34" charset="0"/>
            </a:endParaRPr>
          </a:p>
          <a:p>
            <a:pPr marL="273050" indent="-180000">
              <a:buFont typeface="Arial" pitchFamily="34" charset="0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Скорость </a:t>
            </a:r>
            <a:r>
              <a:rPr lang="ru-RU" sz="2200" b="0" dirty="0">
                <a:latin typeface="Calibri" pitchFamily="34" charset="0"/>
                <a:cs typeface="Calibri" pitchFamily="34" charset="0"/>
              </a:rPr>
              <a:t>доставки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контента</a:t>
            </a:r>
            <a:endParaRPr lang="en-US" sz="2200" b="0" dirty="0" smtClean="0">
              <a:latin typeface="Calibri" pitchFamily="34" charset="0"/>
              <a:cs typeface="Calibri" pitchFamily="34" charset="0"/>
            </a:endParaRPr>
          </a:p>
          <a:p>
            <a:pPr marL="273050" indent="-180000">
              <a:buFont typeface="Arial" pitchFamily="34" charset="0"/>
              <a:buChar char="•"/>
            </a:pPr>
            <a:endParaRPr lang="ru-RU" sz="2200" b="0" dirty="0" smtClean="0">
              <a:latin typeface="Calibri" pitchFamily="34" charset="0"/>
              <a:cs typeface="Calibri" pitchFamily="34" charset="0"/>
            </a:endParaRPr>
          </a:p>
          <a:p>
            <a:pPr marL="273050" indent="-180000">
              <a:buFont typeface="Arial" pitchFamily="34" charset="0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Снижение </a:t>
            </a:r>
            <a:r>
              <a:rPr lang="ru-RU" sz="2200" b="0" dirty="0">
                <a:latin typeface="Calibri" pitchFamily="34" charset="0"/>
                <a:cs typeface="Calibri" pitchFamily="34" charset="0"/>
              </a:rPr>
              <a:t>нагрузки на ваши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сервера</a:t>
            </a:r>
            <a:endParaRPr lang="en-US" sz="2200" b="0" dirty="0" smtClean="0">
              <a:latin typeface="Calibri" pitchFamily="34" charset="0"/>
              <a:cs typeface="Calibri" pitchFamily="34" charset="0"/>
            </a:endParaRPr>
          </a:p>
          <a:p>
            <a:pPr marL="273050" indent="-180000">
              <a:buFont typeface="Arial" pitchFamily="34" charset="0"/>
              <a:buChar char="•"/>
            </a:pPr>
            <a:endParaRPr lang="ru-RU" sz="2200" b="0" dirty="0" smtClean="0">
              <a:latin typeface="Calibri" pitchFamily="34" charset="0"/>
              <a:cs typeface="Calibri" pitchFamily="34" charset="0"/>
            </a:endParaRPr>
          </a:p>
          <a:p>
            <a:pPr marL="273050" indent="-180000">
              <a:buFont typeface="Arial" pitchFamily="34" charset="0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Защита </a:t>
            </a:r>
            <a:r>
              <a:rPr lang="ru-RU" sz="2200" b="0" dirty="0">
                <a:latin typeface="Calibri" pitchFamily="34" charset="0"/>
                <a:cs typeface="Calibri" pitchFamily="34" charset="0"/>
              </a:rPr>
              <a:t>от потери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данных</a:t>
            </a:r>
            <a:endParaRPr lang="ru-RU" sz="22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55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Экспорт данных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5160" y="1676400"/>
            <a:ext cx="4031175" cy="2971800"/>
          </a:xfrm>
        </p:spPr>
        <p:txBody>
          <a:bodyPr/>
          <a:lstStyle/>
          <a:p>
            <a:pPr marL="0" indent="0">
              <a:buSzPct val="60000"/>
              <a:buNone/>
            </a:pPr>
            <a:r>
              <a:rPr lang="ru-RU" sz="2400" dirty="0" smtClean="0">
                <a:latin typeface="Calibri" pitchFamily="34" charset="0"/>
                <a:cs typeface="Calibri" pitchFamily="34" charset="0"/>
              </a:rPr>
              <a:t>Автоматический экспорт каталога товаров в: </a:t>
            </a:r>
            <a:endParaRPr lang="ru-RU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60000"/>
            </a:pPr>
            <a:r>
              <a:rPr lang="ru-RU" dirty="0" err="1" smtClean="0">
                <a:latin typeface="Calibri" pitchFamily="34" charset="0"/>
                <a:cs typeface="Calibri" pitchFamily="34" charset="0"/>
              </a:rPr>
              <a:t>Яндекс.Маркет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>
              <a:buSzPct val="60000"/>
            </a:pPr>
            <a:r>
              <a:rPr lang="ru-RU" dirty="0" err="1">
                <a:latin typeface="Calibri" pitchFamily="34" charset="0"/>
                <a:cs typeface="Calibri" pitchFamily="34" charset="0"/>
              </a:rPr>
              <a:t>Rambler.Покупки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buSzPct val="60000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Google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Merchants</a:t>
            </a:r>
          </a:p>
          <a:p>
            <a:pPr>
              <a:buSzPct val="60000"/>
            </a:pP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057400" y="5029200"/>
            <a:ext cx="600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0" i="1" dirty="0" smtClean="0">
                <a:latin typeface="Calibri" pitchFamily="34" charset="0"/>
                <a:cs typeface="Calibri" pitchFamily="34" charset="0"/>
              </a:rPr>
              <a:t>Выходите на новую аудиторию</a:t>
            </a:r>
            <a:endParaRPr lang="ru-RU" sz="2800" b="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876800"/>
            <a:ext cx="1197494" cy="106679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6"/>
          <a:srcRect t="30888" b="31778"/>
          <a:stretch/>
        </p:blipFill>
        <p:spPr>
          <a:xfrm>
            <a:off x="4800600" y="3581400"/>
            <a:ext cx="3061607" cy="1143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6844" y="1758245"/>
            <a:ext cx="1854200" cy="18542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1752600"/>
            <a:ext cx="2578100" cy="12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Маркет</a:t>
            </a:r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(каталог) дополнительных модулей от разных разработчиков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47747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Предложите клиентам новые возможности и сервисы</a:t>
            </a:r>
            <a:r>
              <a:rPr lang="en-US" sz="2400" b="0" i="1" dirty="0" smtClean="0">
                <a:latin typeface="Calibri"/>
                <a:cs typeface="Calibri"/>
              </a:rPr>
              <a:t> </a:t>
            </a:r>
            <a:r>
              <a:rPr lang="ru-RU" sz="2400" b="0" i="1" dirty="0" smtClean="0">
                <a:latin typeface="Calibri"/>
                <a:cs typeface="Calibri"/>
              </a:rPr>
              <a:t>в вашем интернет-магазине.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6" y="5410201"/>
            <a:ext cx="1197494" cy="1066799"/>
          </a:xfrm>
          <a:prstGeom prst="rect">
            <a:avLst/>
          </a:prstGeom>
        </p:spPr>
      </p:pic>
      <p:pic>
        <p:nvPicPr>
          <p:cNvPr id="4" name="Изображение 3" descr="Снимок экрана 2012-09-19 в 1.27.1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1"/>
            <a:ext cx="4050805" cy="1142860"/>
          </a:xfrm>
          <a:prstGeom prst="rect">
            <a:avLst/>
          </a:prstGeom>
        </p:spPr>
      </p:pic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pic>
        <p:nvPicPr>
          <p:cNvPr id="5" name="Изображение 4" descr="Снимок экрана 2012-09-19 в 1.36.08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r="4627"/>
          <a:stretch/>
        </p:blipFill>
        <p:spPr>
          <a:xfrm>
            <a:off x="4850207" y="2844902"/>
            <a:ext cx="3531794" cy="820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280796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800 веб-приложений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97658" y="3714690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Снимок экрана 2012-09-21 в 15.02.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12"/>
          <a:stretch/>
        </p:blipFill>
        <p:spPr>
          <a:xfrm>
            <a:off x="637144" y="3880555"/>
            <a:ext cx="8176342" cy="2895600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60512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Типовые </a:t>
            </a:r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интернет-магазины:</a:t>
            </a:r>
          </a:p>
          <a:p>
            <a:pPr algn="l"/>
            <a:r>
              <a:rPr lang="ru-RU" sz="2800" b="1" dirty="0" smtClean="0">
                <a:latin typeface="Calibri" pitchFamily="34" charset="0"/>
                <a:ea typeface="Verdana" pitchFamily="34" charset="0"/>
              </a:rPr>
              <a:t>Если нужен быстрый старт проекта    с небольшим бюджетом 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0400" y="1648361"/>
            <a:ext cx="5867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«1С-Битрикс: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вы найдете готовый интернет-магазин нужной тематики: по продаже бытовой техники, шин и дисков, ноутбуков, одежды </a:t>
            </a:r>
            <a:r>
              <a:rPr lang="ru-RU" sz="2000" b="0" dirty="0" smtClean="0">
                <a:latin typeface="Calibri"/>
                <a:cs typeface="Calibri"/>
              </a:rPr>
              <a:t>и </a:t>
            </a:r>
            <a:r>
              <a:rPr lang="ru-RU" sz="2000" b="0" dirty="0">
                <a:latin typeface="Calibri"/>
                <a:cs typeface="Calibri"/>
              </a:rPr>
              <a:t>других товаров и услуг.</a:t>
            </a:r>
          </a:p>
        </p:txBody>
      </p:sp>
      <p:pic>
        <p:nvPicPr>
          <p:cNvPr id="6" name="Изображение 5" descr="Снимок экрана 2012-09-19 в 1.47.4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864"/>
            <a:ext cx="3003966" cy="243596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235406" y="2971032"/>
            <a:ext cx="3195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4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4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4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1999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Прямоугольник 3"/>
          <p:cNvSpPr>
            <a:spLocks noChangeArrowheads="1"/>
          </p:cNvSpPr>
          <p:nvPr/>
        </p:nvSpPr>
        <p:spPr bwMode="auto">
          <a:xfrm>
            <a:off x="457200" y="1514827"/>
            <a:ext cx="6858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SzPct val="60000"/>
            </a:pPr>
            <a:r>
              <a:rPr lang="ru-RU" sz="3200" b="0" dirty="0">
                <a:latin typeface="Calibri"/>
                <a:cs typeface="Calibri"/>
              </a:rPr>
              <a:t>Производительность</a:t>
            </a:r>
            <a:r>
              <a:rPr lang="ru-RU" sz="1800" b="0" dirty="0">
                <a:latin typeface="Calibri"/>
                <a:cs typeface="Calibri"/>
              </a:rPr>
              <a:t> проекта зависит от трех составляющих</a:t>
            </a:r>
            <a:r>
              <a:rPr lang="ru-RU" sz="1600" b="0" dirty="0">
                <a:latin typeface="Calibri"/>
                <a:cs typeface="Calibri"/>
              </a:rPr>
              <a:t>:</a:t>
            </a:r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457201" y="2517100"/>
            <a:ext cx="5943599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9875" indent="-180975">
              <a:spcBef>
                <a:spcPts val="600"/>
              </a:spcBef>
              <a:buSzPct val="60000"/>
              <a:buFont typeface="Arial" charset="0"/>
              <a:buChar char="•"/>
            </a:pPr>
            <a:r>
              <a:rPr lang="ru-RU" sz="3600" b="0" dirty="0">
                <a:latin typeface="Calibri"/>
                <a:cs typeface="Calibri"/>
              </a:rPr>
              <a:t>Конфигурация сервера </a:t>
            </a:r>
            <a:r>
              <a:rPr lang="ru-RU" sz="1600" b="0" dirty="0">
                <a:latin typeface="Calibri"/>
                <a:cs typeface="Calibri"/>
              </a:rPr>
              <a:t/>
            </a:r>
            <a:br>
              <a:rPr lang="ru-RU" sz="1600" b="0" dirty="0">
                <a:latin typeface="Calibri"/>
                <a:cs typeface="Calibri"/>
              </a:rPr>
            </a:br>
            <a:r>
              <a:rPr lang="ru-RU" sz="1600" b="0" dirty="0">
                <a:latin typeface="Calibri"/>
                <a:cs typeface="Calibri"/>
              </a:rPr>
              <a:t>или настройки хостинга и его общая производительность </a:t>
            </a:r>
          </a:p>
          <a:p>
            <a:pPr marL="269875" indent="-180975">
              <a:spcBef>
                <a:spcPts val="600"/>
              </a:spcBef>
              <a:buSzPct val="60000"/>
              <a:buFont typeface="Arial" charset="0"/>
              <a:buChar char="•"/>
            </a:pPr>
            <a:r>
              <a:rPr lang="ru-RU" sz="3600" b="0" dirty="0">
                <a:latin typeface="Calibri"/>
                <a:cs typeface="Calibri"/>
              </a:rPr>
              <a:t>Настройки платформы</a:t>
            </a:r>
            <a:r>
              <a:rPr lang="ru-RU" sz="1600" b="0" dirty="0">
                <a:latin typeface="Calibri"/>
                <a:cs typeface="Calibri"/>
              </a:rPr>
              <a:t>, </a:t>
            </a:r>
            <a:br>
              <a:rPr lang="ru-RU" sz="1600" b="0" dirty="0">
                <a:latin typeface="Calibri"/>
                <a:cs typeface="Calibri"/>
              </a:rPr>
            </a:br>
            <a:r>
              <a:rPr lang="ru-RU" sz="1600" b="0" dirty="0">
                <a:latin typeface="Calibri"/>
                <a:cs typeface="Calibri"/>
              </a:rPr>
              <a:t>которые влияют на производительность (</a:t>
            </a:r>
            <a:r>
              <a:rPr lang="ru-RU" sz="1600" b="0" dirty="0" err="1">
                <a:latin typeface="Calibri"/>
                <a:cs typeface="Calibri"/>
              </a:rPr>
              <a:t>автокеширование</a:t>
            </a:r>
            <a:r>
              <a:rPr lang="ru-RU" sz="1600" b="0" dirty="0">
                <a:latin typeface="Calibri"/>
                <a:cs typeface="Calibri"/>
              </a:rPr>
              <a:t>, </a:t>
            </a:r>
            <a:r>
              <a:rPr lang="ru-RU" sz="1600" b="0" dirty="0" err="1">
                <a:latin typeface="Calibri"/>
                <a:cs typeface="Calibri"/>
              </a:rPr>
              <a:t>html-кеш</a:t>
            </a:r>
            <a:r>
              <a:rPr lang="ru-RU" sz="1600" b="0" dirty="0">
                <a:latin typeface="Calibri"/>
                <a:cs typeface="Calibri"/>
              </a:rPr>
              <a:t>, параметры поиска)</a:t>
            </a:r>
          </a:p>
          <a:p>
            <a:pPr marL="269875" indent="-180975">
              <a:spcBef>
                <a:spcPts val="600"/>
              </a:spcBef>
              <a:buSzPct val="60000"/>
              <a:buFont typeface="Arial" charset="0"/>
              <a:buChar char="•"/>
            </a:pPr>
            <a:r>
              <a:rPr lang="ru-RU" sz="3600" b="0" dirty="0">
                <a:latin typeface="Calibri"/>
                <a:cs typeface="Calibri"/>
              </a:rPr>
              <a:t>Качество разработки</a:t>
            </a:r>
            <a:r>
              <a:rPr lang="ru-RU" sz="1600" b="0" dirty="0">
                <a:latin typeface="Calibri"/>
                <a:cs typeface="Calibri"/>
              </a:rPr>
              <a:t>, </a:t>
            </a:r>
            <a:br>
              <a:rPr lang="ru-RU" sz="1600" b="0" dirty="0">
                <a:latin typeface="Calibri"/>
                <a:cs typeface="Calibri"/>
              </a:rPr>
            </a:br>
            <a:r>
              <a:rPr lang="ru-RU" sz="1600" b="0" dirty="0">
                <a:latin typeface="Calibri"/>
                <a:cs typeface="Calibri"/>
              </a:rPr>
              <a:t>интеграции с платформой, которая выполняется веб-разработчиком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800" dirty="0">
                <a:latin typeface="Calibri" pitchFamily="34" charset="0"/>
                <a:cs typeface="Calibri" pitchFamily="34" charset="0"/>
              </a:rPr>
              <a:t>Производительность проекта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 descr="11091638_l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r="51883"/>
          <a:stretch/>
        </p:blipFill>
        <p:spPr>
          <a:xfrm>
            <a:off x="6608357" y="3207085"/>
            <a:ext cx="2383243" cy="32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806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377"/>
            <a:ext cx="9159609" cy="686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4190950" y="-27060"/>
            <a:ext cx="4967150" cy="6869429"/>
          </a:xfrm>
          <a:prstGeom prst="roundRect">
            <a:avLst>
              <a:gd name="adj" fmla="val 0"/>
            </a:avLst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57649" y="22996"/>
            <a:ext cx="484510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Сколько стоит 1 </a:t>
            </a:r>
            <a:r>
              <a:rPr lang="ru-RU" sz="2400" b="1" dirty="0" smtClean="0"/>
              <a:t>час простоя </a:t>
            </a:r>
            <a:r>
              <a:rPr lang="ru-RU" sz="2400" dirty="0" smtClean="0"/>
              <a:t>онлайн-</a:t>
            </a:r>
            <a:r>
              <a:rPr lang="ru-RU" sz="2400" b="1" dirty="0" smtClean="0"/>
              <a:t>магазина?</a:t>
            </a:r>
            <a:r>
              <a:rPr lang="ru-RU" sz="2400" dirty="0"/>
              <a:t> </a:t>
            </a:r>
            <a:r>
              <a:rPr lang="ru-RU" sz="2400" dirty="0" smtClean="0"/>
              <a:t>Почему важна надежность </a:t>
            </a:r>
            <a:r>
              <a:rPr lang="en-US" sz="2400" dirty="0" smtClean="0"/>
              <a:t>CMS?</a:t>
            </a:r>
            <a:endParaRPr lang="ru-RU" sz="2400" dirty="0" smtClean="0"/>
          </a:p>
          <a:p>
            <a:endParaRPr lang="ru-RU" sz="2400" dirty="0"/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Крупный интернет-магазин с годовым оборотом 1.5 млрд. </a:t>
            </a:r>
            <a:r>
              <a:rPr lang="ru-RU" sz="2400" b="0" dirty="0" err="1" smtClean="0">
                <a:latin typeface="Calibri" pitchFamily="34" charset="0"/>
                <a:cs typeface="Calibri" pitchFamily="34" charset="0"/>
              </a:rPr>
              <a:t>рос.руб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210 рабочих дней в году по 10 рабочих часов.</a:t>
            </a:r>
          </a:p>
          <a:p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Час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простоя крупного интернет-проекта может обойтись владельцам в 0,3 - 1 миллион </a:t>
            </a:r>
            <a:r>
              <a:rPr lang="ru-RU" sz="2400" b="0" dirty="0" err="1" smtClean="0">
                <a:latin typeface="Calibri" pitchFamily="34" charset="0"/>
                <a:cs typeface="Calibri" pitchFamily="34" charset="0"/>
              </a:rPr>
              <a:t>рос.рублей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упущенной выручки.</a:t>
            </a:r>
          </a:p>
        </p:txBody>
      </p:sp>
      <p:pic>
        <p:nvPicPr>
          <p:cNvPr id="16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49" y="549254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41" y="5982102"/>
            <a:ext cx="659195" cy="498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142" y="5983786"/>
            <a:ext cx="648087" cy="48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 descr="Снимок экрана 2012-09-19 в 1.22.1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414" y="5985411"/>
            <a:ext cx="1691986" cy="478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8151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9059" y="1538797"/>
            <a:ext cx="1888141" cy="2694937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3144" y="1536060"/>
            <a:ext cx="1888141" cy="2698901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144" y="1541536"/>
            <a:ext cx="1881202" cy="2690972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9" name="Picture 2" descr="C:\Users\Аня\AppData\Local\Microsoft\Windows\Temporary Internet Files\Content.Outlook\36VJRQY6\line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4587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Сертификаты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4093301"/>
            <a:ext cx="8610600" cy="1659415"/>
          </a:xfrm>
        </p:spPr>
        <p:txBody>
          <a:bodyPr anchor="ctr">
            <a:noAutofit/>
          </a:bodyPr>
          <a:lstStyle/>
          <a:p>
            <a:pPr marL="0" indent="0"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ru-RU" sz="22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Р</a:t>
            </a:r>
            <a:r>
              <a:rPr lang="ru-RU" sz="22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е</a:t>
            </a:r>
            <a:r>
              <a:rPr lang="ru-RU" sz="22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зультаты </a:t>
            </a:r>
            <a:r>
              <a:rPr lang="ru-RU" sz="22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нагрузочного тестирования подтверждают, что «1С-Битрикс: Управление сайтом» стабильно работает в условиях сверхбольших </a:t>
            </a:r>
            <a:r>
              <a:rPr lang="ru-RU" sz="22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нагрузок.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1200" y="57150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i="1" dirty="0" smtClean="0">
                <a:latin typeface="Calibri"/>
                <a:cs typeface="Calibri"/>
              </a:rPr>
              <a:t>Ваш магазин будет стабильно работать при самой высокой нагрузке (например, в праздники).</a:t>
            </a:r>
            <a:endParaRPr lang="ru-RU" sz="1800" b="0" i="1" dirty="0">
              <a:latin typeface="Calibri"/>
              <a:cs typeface="Calibri"/>
            </a:endParaRPr>
          </a:p>
        </p:txBody>
      </p:sp>
      <p:pic>
        <p:nvPicPr>
          <p:cNvPr id="15" name="Изображение 14" descr="11263319_m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562600"/>
            <a:ext cx="1197494" cy="106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152400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Безопасность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54864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Ваш магазин и данные ваших клиентов – в безопасности.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16" y="5385313"/>
            <a:ext cx="1197494" cy="1066799"/>
          </a:xfrm>
          <a:prstGeom prst="rect">
            <a:avLst/>
          </a:prstGeom>
        </p:spPr>
      </p:pic>
      <p:pic>
        <p:nvPicPr>
          <p:cNvPr id="11" name="Picture 8" descr="hacked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1371600"/>
            <a:ext cx="3937000" cy="322776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Знак запрета 11"/>
          <p:cNvSpPr/>
          <p:nvPr/>
        </p:nvSpPr>
        <p:spPr>
          <a:xfrm>
            <a:off x="5257800" y="1524000"/>
            <a:ext cx="3200400" cy="3048000"/>
          </a:xfrm>
          <a:prstGeom prst="noSmoking">
            <a:avLst>
              <a:gd name="adj" fmla="val 6489"/>
            </a:avLst>
          </a:prstGeom>
          <a:solidFill>
            <a:srgbClr val="D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b="0">
              <a:solidFill>
                <a:prstClr val="black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71600"/>
            <a:ext cx="4267200" cy="3657600"/>
          </a:xfrm>
        </p:spPr>
        <p:txBody>
          <a:bodyPr/>
          <a:lstStyle/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В «1С-Битрикс» - комплекс «</a:t>
            </a:r>
            <a:r>
              <a:rPr lang="ru-RU" sz="2400" dirty="0" err="1" smtClean="0">
                <a:latin typeface="Calibri"/>
                <a:cs typeface="Calibri"/>
              </a:rPr>
              <a:t>Проактивная</a:t>
            </a:r>
            <a:r>
              <a:rPr lang="ru-RU" sz="2400" dirty="0" smtClean="0">
                <a:latin typeface="Calibri"/>
                <a:cs typeface="Calibri"/>
              </a:rPr>
              <a:t> защита»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Встроенный веб-антивирус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Платформа сертифицирована ФСТЭК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Выполнен внешний аудит безопасности</a:t>
            </a:r>
            <a:endParaRPr lang="ru-RU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96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Прямоугольник 3"/>
          <p:cNvSpPr>
            <a:spLocks noChangeArrowheads="1"/>
          </p:cNvSpPr>
          <p:nvPr/>
        </p:nvSpPr>
        <p:spPr bwMode="auto">
          <a:xfrm>
            <a:off x="304093" y="1397134"/>
            <a:ext cx="4976884" cy="51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Web Application Firewall (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Проактивный фильтр защиты от атак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)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Веб-антивирус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Аутентификация и система составных паролей 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Технология защиты сессии пользователя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Активная реакция на вторжение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Контроль целостности системы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Защита от фишинга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Шифрование данных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Групповые политики безопасности 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Защита при регистрации и авторизации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Журнал событий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3480" y="300335"/>
            <a:ext cx="6176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091A"/>
                </a:solidFill>
                <a:latin typeface="Calibri"/>
              </a:rPr>
              <a:t>Комплекс «Проактивная защита</a:t>
            </a:r>
            <a:r>
              <a:rPr lang="ru-RU" sz="2800" dirty="0" smtClean="0">
                <a:solidFill>
                  <a:srgbClr val="00091A"/>
                </a:solidFill>
                <a:latin typeface="Calibri"/>
              </a:rPr>
              <a:t>»</a:t>
            </a:r>
            <a:endParaRPr lang="ru-RU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52600"/>
            <a:ext cx="31242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shield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1825603"/>
            <a:ext cx="2133600" cy="305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253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80685"/>
          </a:xfrm>
        </p:spPr>
        <p:txBody>
          <a:bodyPr/>
          <a:lstStyle/>
          <a:p>
            <a:pPr algn="l"/>
            <a:r>
              <a:rPr lang="ru-RU" dirty="0" smtClean="0"/>
              <a:t>1С-Битрикс помогает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7600621"/>
              </p:ext>
            </p:extLst>
          </p:nvPr>
        </p:nvGraphicFramePr>
        <p:xfrm>
          <a:off x="457200" y="1676401"/>
          <a:ext cx="8229600" cy="1295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445174"/>
              </p:ext>
            </p:extLst>
          </p:nvPr>
        </p:nvGraphicFramePr>
        <p:xfrm>
          <a:off x="457200" y="3276600"/>
          <a:ext cx="8229600" cy="1295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2966336"/>
              </p:ext>
            </p:extLst>
          </p:nvPr>
        </p:nvGraphicFramePr>
        <p:xfrm>
          <a:off x="609600" y="4876801"/>
          <a:ext cx="8229600" cy="1295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03770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Graphic spid="6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Редакции 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CMS </a:t>
            </a:r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и цены</a:t>
            </a:r>
          </a:p>
          <a:p>
            <a:pPr algn="l" eaLnBrk="1" hangingPunct="1"/>
            <a:r>
              <a:rPr lang="ru-RU" sz="3600" dirty="0" smtClean="0">
                <a:latin typeface="Calibri" pitchFamily="34" charset="0"/>
                <a:cs typeface="Calibri" pitchFamily="34" charset="0"/>
              </a:rPr>
              <a:t>Вся информация на сайте 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1c-bitrix.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by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090391" y="5024735"/>
            <a:ext cx="950901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Бизнес</a:t>
            </a:r>
          </a:p>
          <a:p>
            <a:pPr>
              <a:defRPr/>
            </a:pPr>
            <a:r>
              <a:rPr lang="ru-RU" dirty="0" smtClean="0"/>
              <a:t>12 900 000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261591" y="1600200"/>
            <a:ext cx="865943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Старт</a:t>
            </a:r>
          </a:p>
          <a:p>
            <a:pPr>
              <a:defRPr/>
            </a:pPr>
            <a:r>
              <a:rPr lang="ru-RU" dirty="0" smtClean="0"/>
              <a:t>1 100 000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261591" y="3352800"/>
            <a:ext cx="865943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Эксперт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r>
              <a:rPr lang="ru-RU" dirty="0" smtClean="0"/>
              <a:t>9 300 000</a:t>
            </a:r>
            <a:endParaRPr lang="en-US" dirty="0" smtClean="0">
              <a:latin typeface="+mj-lt"/>
              <a:cs typeface="+mn-cs"/>
            </a:endParaRPr>
          </a:p>
          <a:p>
            <a:pPr>
              <a:defRPr/>
            </a:pPr>
            <a:endParaRPr lang="ru-RU" dirty="0">
              <a:latin typeface="+mj-lt"/>
              <a:cs typeface="+mn-cs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6261591" y="4953000"/>
            <a:ext cx="865943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 smtClean="0">
                <a:latin typeface="+mj-lt"/>
                <a:cs typeface="+mn-cs"/>
              </a:rPr>
              <a:t>Малый</a:t>
            </a:r>
          </a:p>
          <a:p>
            <a:pPr>
              <a:defRPr/>
            </a:pPr>
            <a:r>
              <a:rPr lang="ru-RU" dirty="0" smtClean="0">
                <a:latin typeface="+mj-lt"/>
                <a:cs typeface="+mn-cs"/>
              </a:rPr>
              <a:t>бизнес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r>
              <a:rPr lang="ru-RU" dirty="0" smtClean="0"/>
              <a:t>6 400 000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8056562" y="1601788"/>
            <a:ext cx="90120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Стандарт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r>
              <a:rPr lang="ru-RU" dirty="0" smtClean="0"/>
              <a:t>3 200 000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endParaRPr lang="ru-RU" dirty="0">
              <a:latin typeface="+mj-lt"/>
              <a:cs typeface="+mn-cs"/>
            </a:endParaRPr>
          </a:p>
        </p:txBody>
      </p:sp>
      <p:pic>
        <p:nvPicPr>
          <p:cNvPr id="16" name="Изображение 27" descr="box-bu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391" y="1447800"/>
            <a:ext cx="1294677" cy="1375810"/>
          </a:xfrm>
          <a:prstGeom prst="rect">
            <a:avLst/>
          </a:prstGeom>
        </p:spPr>
      </p:pic>
      <p:pic>
        <p:nvPicPr>
          <p:cNvPr id="17" name="Изображение 28" descr="box-bu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23" y="1447800"/>
            <a:ext cx="1294677" cy="1375810"/>
          </a:xfrm>
          <a:prstGeom prst="rect">
            <a:avLst/>
          </a:prstGeom>
        </p:spPr>
      </p:pic>
      <p:pic>
        <p:nvPicPr>
          <p:cNvPr id="18" name="Изображение 29" descr="box-bu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391" y="3124200"/>
            <a:ext cx="1294677" cy="1375810"/>
          </a:xfrm>
          <a:prstGeom prst="rect">
            <a:avLst/>
          </a:prstGeom>
        </p:spPr>
      </p:pic>
      <p:pic>
        <p:nvPicPr>
          <p:cNvPr id="19" name="Изображение 30" descr="box-bu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391" y="4800600"/>
            <a:ext cx="1294677" cy="1375810"/>
          </a:xfrm>
          <a:prstGeom prst="rect">
            <a:avLst/>
          </a:prstGeom>
        </p:spPr>
      </p:pic>
      <p:pic>
        <p:nvPicPr>
          <p:cNvPr id="20" name="Изображение 31" descr="box-bu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23" y="4800600"/>
            <a:ext cx="1294677" cy="1375810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152400" y="990600"/>
            <a:ext cx="4876800" cy="5181600"/>
            <a:chOff x="304800" y="1219200"/>
            <a:chExt cx="4267200" cy="4495800"/>
          </a:xfrm>
        </p:grpSpPr>
        <p:pic>
          <p:nvPicPr>
            <p:cNvPr id="2" name="Изображение 1" descr="Снимок экрана 2012-05-28 в 12.37.00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75" r="79358"/>
            <a:stretch>
              <a:fillRect/>
            </a:stretch>
          </p:blipFill>
          <p:spPr>
            <a:xfrm>
              <a:off x="304800" y="4724400"/>
              <a:ext cx="1333500" cy="990600"/>
            </a:xfrm>
            <a:prstGeom prst="rect">
              <a:avLst/>
            </a:prstGeom>
          </p:spPr>
        </p:pic>
        <p:pic>
          <p:nvPicPr>
            <p:cNvPr id="31" name="Изображение 1" descr="Снимок экрана 2012-05-28 в 12.37.00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58" b="91805"/>
            <a:stretch>
              <a:fillRect/>
            </a:stretch>
          </p:blipFill>
          <p:spPr>
            <a:xfrm>
              <a:off x="304800" y="1219200"/>
              <a:ext cx="1333500" cy="452887"/>
            </a:xfrm>
            <a:prstGeom prst="rect">
              <a:avLst/>
            </a:prstGeom>
          </p:spPr>
        </p:pic>
        <p:pic>
          <p:nvPicPr>
            <p:cNvPr id="32" name="Изображение 1" descr="Снимок экрана 2012-05-28 в 12.37.00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75" t="82075" r="24312"/>
            <a:stretch>
              <a:fillRect/>
            </a:stretch>
          </p:blipFill>
          <p:spPr>
            <a:xfrm>
              <a:off x="1638300" y="4724400"/>
              <a:ext cx="2933700" cy="990600"/>
            </a:xfrm>
            <a:prstGeom prst="rect">
              <a:avLst/>
            </a:prstGeom>
          </p:spPr>
        </p:pic>
        <p:pic>
          <p:nvPicPr>
            <p:cNvPr id="33" name="Изображение 1" descr="Снимок экрана 2012-05-28 в 12.37.00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75" r="24312" b="91805"/>
            <a:stretch>
              <a:fillRect/>
            </a:stretch>
          </p:blipFill>
          <p:spPr>
            <a:xfrm>
              <a:off x="1638300" y="1219200"/>
              <a:ext cx="2933700" cy="452887"/>
            </a:xfrm>
            <a:prstGeom prst="rect">
              <a:avLst/>
            </a:prstGeom>
          </p:spPr>
        </p:pic>
        <p:pic>
          <p:nvPicPr>
            <p:cNvPr id="35" name="Изображение 1" descr="Снимок экрана 2012-05-28 в 12.37.00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26" r="79358" b="23519"/>
            <a:stretch>
              <a:fillRect/>
            </a:stretch>
          </p:blipFill>
          <p:spPr>
            <a:xfrm>
              <a:off x="304800" y="1676400"/>
              <a:ext cx="1333500" cy="3048000"/>
            </a:xfrm>
            <a:prstGeom prst="rect">
              <a:avLst/>
            </a:prstGeom>
          </p:spPr>
        </p:pic>
        <p:pic>
          <p:nvPicPr>
            <p:cNvPr id="36" name="Изображение 1" descr="Снимок экрана 2012-05-28 в 12.37.00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75" t="21326" r="24312" b="23519"/>
            <a:stretch>
              <a:fillRect/>
            </a:stretch>
          </p:blipFill>
          <p:spPr>
            <a:xfrm>
              <a:off x="1638300" y="1676400"/>
              <a:ext cx="2933700" cy="3048000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0" y="6308823"/>
            <a:ext cx="9220200" cy="580762"/>
            <a:chOff x="0" y="6308823"/>
            <a:chExt cx="9220200" cy="580762"/>
          </a:xfrm>
        </p:grpSpPr>
        <p:pic>
          <p:nvPicPr>
            <p:cNvPr id="39" name="Рисунок 38" descr="3.jpg"/>
            <p:cNvPicPr>
              <a:picLocks noChangeAspect="1"/>
            </p:cNvPicPr>
            <p:nvPr/>
          </p:nvPicPr>
          <p:blipFill>
            <a:blip r:embed="rId7" cstate="print"/>
            <a:srcRect t="12962" b="63274"/>
            <a:stretch>
              <a:fillRect/>
            </a:stretch>
          </p:blipFill>
          <p:spPr>
            <a:xfrm>
              <a:off x="0" y="6308823"/>
              <a:ext cx="6704413" cy="580762"/>
            </a:xfrm>
            <a:prstGeom prst="rect">
              <a:avLst/>
            </a:prstGeom>
          </p:spPr>
        </p:pic>
        <p:pic>
          <p:nvPicPr>
            <p:cNvPr id="40" name="Рисунок 39" descr="3.jpg"/>
            <p:cNvPicPr>
              <a:picLocks noChangeAspect="1"/>
            </p:cNvPicPr>
            <p:nvPr/>
          </p:nvPicPr>
          <p:blipFill>
            <a:blip r:embed="rId7" cstate="print"/>
            <a:srcRect l="99374" t="12962" b="63274"/>
            <a:stretch>
              <a:fillRect/>
            </a:stretch>
          </p:blipFill>
          <p:spPr>
            <a:xfrm>
              <a:off x="6704413" y="6308823"/>
              <a:ext cx="2515787" cy="580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54559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На «1С-Битрикс» работают более </a:t>
            </a:r>
            <a:r>
              <a:rPr lang="ru-RU" sz="2800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ведущие интернет-магазины СНГ:</a:t>
            </a:r>
            <a:endParaRPr lang="ru-RU" sz="2800" dirty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49" y="3420413"/>
            <a:ext cx="801419" cy="80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Аня\Desktop\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" y="1439076"/>
            <a:ext cx="9144000" cy="492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94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078888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67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1981200"/>
            <a:ext cx="9140044" cy="44958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286000"/>
            <a:ext cx="8686800" cy="243840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В партнерской сети более </a:t>
            </a:r>
            <a:r>
              <a:rPr lang="en-US" sz="2800" dirty="0" smtClean="0">
                <a:latin typeface="Calibri"/>
                <a:cs typeface="Calibri"/>
              </a:rPr>
              <a:t>9</a:t>
            </a:r>
            <a:r>
              <a:rPr lang="ru-RU" sz="2800" dirty="0" smtClean="0">
                <a:latin typeface="Calibri"/>
                <a:cs typeface="Calibri"/>
              </a:rPr>
              <a:t>000 </a:t>
            </a:r>
            <a:r>
              <a:rPr lang="ru-RU" sz="2800" dirty="0" smtClean="0">
                <a:latin typeface="Calibri"/>
                <a:cs typeface="Calibri"/>
              </a:rPr>
              <a:t>компаний, которые создают сайты на платформе «1С-Битрикс». </a:t>
            </a:r>
            <a:endParaRPr lang="ru-RU" sz="2800" dirty="0">
              <a:latin typeface="Calibri"/>
              <a:cs typeface="Calibri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800" dirty="0">
              <a:latin typeface="Calibri"/>
              <a:cs typeface="Calibri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Партнеры имеют статусы, выполненные проекты и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подтвержденные компетенции, например: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8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latin typeface="Calibri"/>
                <a:cs typeface="Calibri"/>
              </a:rPr>
              <a:t>Золотой партнер 1С-Битрикс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latin typeface="Calibri"/>
                <a:cs typeface="Calibri"/>
              </a:rPr>
              <a:t>Интеграция с 1С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latin typeface="Calibri"/>
                <a:cs typeface="Calibri"/>
              </a:rPr>
              <a:t>Корпоративный портал «Битрикс-24»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latin typeface="Calibri"/>
                <a:cs typeface="Calibri"/>
              </a:rPr>
              <a:t>Участник программы мониторинга качества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ru-RU" sz="2800" dirty="0" smtClean="0">
              <a:latin typeface="Calibri"/>
              <a:cs typeface="Calibri"/>
            </a:endParaRPr>
          </a:p>
        </p:txBody>
      </p:sp>
      <p:pic>
        <p:nvPicPr>
          <p:cNvPr id="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1000" y="1138119"/>
            <a:ext cx="89154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Компетенции партнеров-разработчиков 1С-Битрикс</a:t>
            </a:r>
            <a:endParaRPr lang="ru-RU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984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630343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444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2333500"/>
            <a:ext cx="9140044" cy="2467100"/>
          </a:xfrm>
          <a:prstGeom prst="rect">
            <a:avLst/>
          </a:prstGeom>
          <a:solidFill>
            <a:srgbClr val="FFFFFF">
              <a:alpha val="96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sz="4000" b="1" smtClean="0"/>
              <a:t>Открытая платформа</a:t>
            </a:r>
            <a:br>
              <a:rPr lang="ru-RU" sz="4000" b="1" smtClean="0"/>
            </a:br>
            <a:r>
              <a:rPr lang="ru-RU" sz="4000" b="1" smtClean="0"/>
              <a:t>Нет зависимости от разработчика</a:t>
            </a:r>
            <a:endParaRPr lang="ru-RU" sz="4000" b="1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ru-RU" smtClean="0"/>
              <a:t>Более 20000 сертифицированных специалистов работают с платформой «1С-Битрикс» в СНГ.</a:t>
            </a:r>
          </a:p>
          <a:p>
            <a:r>
              <a:rPr lang="ru-RU" smtClean="0"/>
              <a:t>При необходимости, вы легко передадите проект новому разработчику, обучите или наймете в штат для поддержки / развития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221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Почему «1С-Битрикс»?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667000" y="1391981"/>
            <a:ext cx="6477000" cy="4525963"/>
          </a:xfrm>
        </p:spPr>
        <p:txBody>
          <a:bodyPr/>
          <a:lstStyle/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Готовый функционал </a:t>
            </a:r>
            <a:r>
              <a:rPr lang="en-US" sz="2800" dirty="0" smtClean="0">
                <a:latin typeface="Calibri"/>
                <a:cs typeface="Calibri"/>
              </a:rPr>
              <a:t>/</a:t>
            </a:r>
            <a:r>
              <a:rPr lang="ru-RU" sz="2800" dirty="0">
                <a:latin typeface="Calibri"/>
                <a:cs typeface="Calibri"/>
              </a:rPr>
              <a:t> </a:t>
            </a:r>
            <a:r>
              <a:rPr lang="ru-RU" sz="2800" dirty="0" smtClean="0">
                <a:latin typeface="Calibri"/>
                <a:cs typeface="Calibri"/>
              </a:rPr>
              <a:t>гибкость 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В платформе более 1000 готовых функциональных возможностей для сайта и магазина. Не требуется разработка магазина с нуля.</a:t>
            </a:r>
            <a:endParaRPr lang="ru-RU" sz="1400" dirty="0" smtClean="0">
              <a:latin typeface="Calibri"/>
              <a:cs typeface="Calibri"/>
            </a:endParaRP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Быстрый запуск «из коробки» или </a:t>
            </a:r>
            <a:br>
              <a:rPr lang="ru-RU" sz="2800" dirty="0" smtClean="0">
                <a:latin typeface="Calibri"/>
                <a:cs typeface="Calibri"/>
              </a:rPr>
            </a:br>
            <a:r>
              <a:rPr lang="ru-RU" sz="2800" dirty="0" smtClean="0">
                <a:latin typeface="Calibri"/>
                <a:cs typeface="Calibri"/>
              </a:rPr>
              <a:t>индивидуальная разработка под вас</a:t>
            </a:r>
            <a:br>
              <a:rPr lang="ru-RU" sz="2800" dirty="0" smtClean="0">
                <a:latin typeface="Calibri"/>
                <a:cs typeface="Calibri"/>
              </a:rPr>
            </a:br>
            <a:endParaRPr lang="ru-RU" sz="1600" dirty="0" smtClean="0">
              <a:latin typeface="Calibri"/>
              <a:cs typeface="Calibri"/>
            </a:endParaRP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Высокая скорость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Магазин выдерживает пиковые нагрузки.</a:t>
            </a:r>
            <a:endParaRPr lang="ru-RU" sz="1800" dirty="0" smtClean="0">
              <a:latin typeface="Calibri"/>
              <a:cs typeface="Calibri"/>
            </a:endParaRP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Безопасность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Сайт не взломают через «движок».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Каталог </a:t>
            </a:r>
            <a:r>
              <a:rPr lang="ru-RU" sz="2800" dirty="0" err="1" smtClean="0">
                <a:latin typeface="Calibri"/>
                <a:cs typeface="Calibri"/>
              </a:rPr>
              <a:t>доп.модулей</a:t>
            </a:r>
            <a:endParaRPr lang="ru-RU" sz="2800" dirty="0" smtClean="0">
              <a:latin typeface="Calibri"/>
              <a:cs typeface="Calibri"/>
            </a:endParaRP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Быстро развивать сайт,  получать новые возможности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Открытый код и партнерская сеть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Независимость разработчика проекта</a:t>
            </a:r>
            <a:endParaRPr lang="ru-RU" sz="1600" dirty="0">
              <a:latin typeface="Calibri"/>
              <a:cs typeface="Calibri"/>
            </a:endParaRPr>
          </a:p>
        </p:txBody>
      </p:sp>
      <p:pic>
        <p:nvPicPr>
          <p:cNvPr id="7" name="Изображение 6" descr="box-bu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286825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745" y="1066799"/>
            <a:ext cx="3852718" cy="578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394246" y="2586097"/>
            <a:ext cx="5833938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000" b="0" dirty="0">
                <a:latin typeface="+mn-lt"/>
              </a:rPr>
              <a:t/>
            </a:r>
            <a:br>
              <a:rPr lang="ru-RU" sz="4000" b="0" dirty="0">
                <a:latin typeface="+mn-lt"/>
              </a:rPr>
            </a:br>
            <a:r>
              <a:rPr lang="ru-RU" sz="4400" b="0" dirty="0">
                <a:latin typeface="+mn-lt"/>
              </a:rPr>
              <a:t>Спасибо за внимание!</a:t>
            </a:r>
            <a:r>
              <a:rPr lang="en-US" sz="4400" b="0" dirty="0">
                <a:latin typeface="+mn-lt"/>
              </a:rPr>
              <a:t>  </a:t>
            </a:r>
            <a:endParaRPr lang="ru-RU" sz="4400" b="0" dirty="0" smtClean="0">
              <a:latin typeface="+mn-lt"/>
            </a:endParaRPr>
          </a:p>
          <a:p>
            <a:pPr eaLnBrk="1" hangingPunct="1"/>
            <a:endParaRPr lang="en-US" sz="4400" b="0" dirty="0" smtClean="0">
              <a:latin typeface="+mn-lt"/>
            </a:endParaRPr>
          </a:p>
          <a:p>
            <a:pPr eaLnBrk="1" hangingPunct="1"/>
            <a:r>
              <a:rPr lang="en-US" sz="4400" b="0" dirty="0" smtClean="0">
                <a:latin typeface="+mn-lt"/>
                <a:hlinkClick r:id="rId4"/>
              </a:rPr>
              <a:t>www.New</a:t>
            </a:r>
            <a:r>
              <a:rPr lang="en-US" sz="4400" b="0" dirty="0" smtClean="0">
                <a:latin typeface="+mn-lt"/>
                <a:hlinkClick r:id="rId4"/>
              </a:rPr>
              <a:t>S</a:t>
            </a:r>
            <a:r>
              <a:rPr lang="en-US" sz="4400" b="0" dirty="0" smtClean="0">
                <a:latin typeface="+mn-lt"/>
                <a:hlinkClick r:id="rId4"/>
              </a:rPr>
              <a:t>ite.by</a:t>
            </a:r>
            <a:endParaRPr lang="ru-RU" sz="4400" b="0" dirty="0" smtClean="0">
              <a:latin typeface="+mn-lt"/>
            </a:endParaRPr>
          </a:p>
          <a:p>
            <a:pPr eaLnBrk="1" hangingPunct="1"/>
            <a:r>
              <a:rPr lang="ru-RU" sz="4400" b="0" dirty="0" err="1" smtClean="0">
                <a:hlinkClick r:id="rId5"/>
              </a:rPr>
              <a:t>НовыйСайт.бел</a:t>
            </a:r>
            <a:endParaRPr lang="ru-RU" sz="4400" b="0" dirty="0" smtClean="0">
              <a:latin typeface="+mn-lt"/>
            </a:endParaRPr>
          </a:p>
          <a:p>
            <a:pPr eaLnBrk="1" hangingPunct="1"/>
            <a:r>
              <a:rPr lang="en-US" sz="4400" b="0" dirty="0" smtClean="0">
                <a:latin typeface="+mn-lt"/>
              </a:rPr>
              <a:t>contact@newsite.by</a:t>
            </a:r>
            <a:endParaRPr lang="en-US" sz="4400" b="0" dirty="0">
              <a:latin typeface="+mn-lt"/>
            </a:endParaRP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5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800998"/>
            <a:ext cx="63560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0" i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Думайте о бизнесе! </a:t>
            </a:r>
          </a:p>
          <a:p>
            <a:pPr algn="l"/>
            <a:r>
              <a:rPr lang="ru-RU" sz="3600" b="0" i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 технологиях подумали мы. </a:t>
            </a:r>
            <a:endParaRPr lang="en-US" sz="3600" b="0" i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96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3671094_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t="17043" r="5199" b="4004"/>
          <a:stretch/>
        </p:blipFill>
        <p:spPr>
          <a:xfrm>
            <a:off x="4876800" y="3294601"/>
            <a:ext cx="4267201" cy="3414152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Думайте о своем бизнесе! </a:t>
            </a:r>
          </a:p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 технологиях подумаем мы. 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1000" y="1600201"/>
            <a:ext cx="8458200" cy="121919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Calibri"/>
                <a:cs typeface="Calibri"/>
              </a:rPr>
              <a:t>Вы – эксперт в своем бизнесе,</a:t>
            </a:r>
          </a:p>
          <a:p>
            <a:pPr marL="0" indent="0">
              <a:buNone/>
            </a:pPr>
            <a:r>
              <a:rPr lang="ru-RU" dirty="0" smtClean="0">
                <a:latin typeface="Calibri"/>
                <a:cs typeface="Calibri"/>
              </a:rPr>
              <a:t>«1С-Битрикс» – эксперт в веб-технологиях.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6908" y="3229306"/>
            <a:ext cx="46984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800" b="0" dirty="0">
                <a:latin typeface="Calibri"/>
                <a:cs typeface="Calibri"/>
              </a:rPr>
              <a:t>В платформе «1С-Битрикс» реализованы современные механизмы работы интернет-магазина, которые решат ваши бизнес-задачи. </a:t>
            </a:r>
          </a:p>
        </p:txBody>
      </p:sp>
    </p:spTree>
    <p:extLst>
      <p:ext uri="{BB962C8B-B14F-4D97-AF65-F5344CB8AC3E}">
        <p14:creationId xmlns:p14="http://schemas.microsoft.com/office/powerpoint/2010/main" val="265901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Платформа «1С-Битрикс»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81400" y="1447800"/>
            <a:ext cx="5562600" cy="4525963"/>
          </a:xfrm>
        </p:spPr>
        <p:txBody>
          <a:bodyPr/>
          <a:lstStyle/>
          <a:p>
            <a:pPr>
              <a:buSzPct val="45000"/>
            </a:pPr>
            <a:r>
              <a:rPr lang="ru-RU" sz="3600" dirty="0" smtClean="0">
                <a:latin typeface="Calibri"/>
                <a:cs typeface="Calibri"/>
              </a:rPr>
              <a:t>15000+</a:t>
            </a:r>
            <a:r>
              <a:rPr lang="ru-RU" sz="2800" dirty="0" smtClean="0">
                <a:latin typeface="Calibri"/>
                <a:cs typeface="Calibri"/>
              </a:rPr>
              <a:t> интернет-магазинов</a:t>
            </a:r>
          </a:p>
          <a:p>
            <a:pPr>
              <a:buSzPct val="45000"/>
            </a:pPr>
            <a:r>
              <a:rPr lang="ru-RU" sz="3600" dirty="0" smtClean="0">
                <a:latin typeface="Calibri"/>
                <a:cs typeface="Calibri"/>
              </a:rPr>
              <a:t>1000+</a:t>
            </a:r>
            <a:r>
              <a:rPr lang="ru-RU" sz="2800" dirty="0" smtClean="0">
                <a:latin typeface="Calibri"/>
                <a:cs typeface="Calibri"/>
              </a:rPr>
              <a:t> готовых функций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гибкость в управлении</a:t>
            </a:r>
          </a:p>
          <a:p>
            <a:pPr>
              <a:buSzPct val="60000"/>
            </a:pPr>
            <a:r>
              <a:rPr lang="ru-RU" sz="2800" dirty="0">
                <a:solidFill>
                  <a:srgbClr val="000000"/>
                </a:solidFill>
                <a:latin typeface="Calibri"/>
                <a:cs typeface="Calibri"/>
              </a:rPr>
              <a:t>о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Calibri"/>
              </a:rPr>
              <a:t>ткрытость для доработок</a:t>
            </a:r>
          </a:p>
          <a:p>
            <a:pPr>
              <a:buSzPct val="60000"/>
            </a:pPr>
            <a:r>
              <a:rPr lang="ru-RU" sz="2800" dirty="0" smtClean="0">
                <a:solidFill>
                  <a:srgbClr val="000000"/>
                </a:solidFill>
                <a:latin typeface="Calibri"/>
                <a:cs typeface="Calibri"/>
              </a:rPr>
              <a:t>быстрый запуск из коробки</a:t>
            </a:r>
            <a:endParaRPr lang="ru-RU"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интеграция с «1С» и </a:t>
            </a:r>
            <a:r>
              <a:rPr lang="en-US" sz="2800" dirty="0" smtClean="0">
                <a:latin typeface="Calibri"/>
                <a:cs typeface="Calibri"/>
              </a:rPr>
              <a:t>CRM </a:t>
            </a:r>
            <a:endParaRPr lang="ru-RU" sz="2800" dirty="0" smtClean="0">
              <a:latin typeface="Calibri"/>
              <a:cs typeface="Calibri"/>
            </a:endParaRP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скорость работы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безопасность</a:t>
            </a:r>
          </a:p>
        </p:txBody>
      </p:sp>
      <p:pic>
        <p:nvPicPr>
          <p:cNvPr id="3" name="Изображение 2" descr="box-bu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28800"/>
            <a:ext cx="344190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1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1"/>
          <p:cNvSpPr>
            <a:spLocks noGrp="1"/>
          </p:cNvSpPr>
          <p:nvPr>
            <p:ph idx="1"/>
          </p:nvPr>
        </p:nvSpPr>
        <p:spPr>
          <a:xfrm>
            <a:off x="0" y="2667000"/>
            <a:ext cx="8839200" cy="129540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 smtClean="0">
                <a:latin typeface="Calibri" pitchFamily="34" charset="0"/>
                <a:cs typeface="Calibri" pitchFamily="34" charset="0"/>
              </a:rPr>
              <a:t>Как клиенты увидят ваш интернет-магазин?</a:t>
            </a:r>
          </a:p>
        </p:txBody>
      </p:sp>
    </p:spTree>
    <p:extLst>
      <p:ext uri="{BB962C8B-B14F-4D97-AF65-F5344CB8AC3E}">
        <p14:creationId xmlns:p14="http://schemas.microsoft.com/office/powerpoint/2010/main" val="178013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Каталог товаров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04800" y="1371601"/>
            <a:ext cx="4419600" cy="3429000"/>
          </a:xfrm>
        </p:spPr>
        <p:txBody>
          <a:bodyPr/>
          <a:lstStyle/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Список всех товаров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Разделы и категории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Фильтр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ru-RU" sz="2800" dirty="0" smtClean="0">
                <a:latin typeface="Calibri"/>
                <a:cs typeface="Calibri"/>
              </a:rPr>
              <a:t>по свойствам</a:t>
            </a:r>
            <a:endParaRPr lang="ru-RU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Быстрый поиск</a:t>
            </a:r>
          </a:p>
          <a:p>
            <a:pPr>
              <a:lnSpc>
                <a:spcPct val="90000"/>
              </a:lnSpc>
              <a:buSzPct val="60000"/>
            </a:pPr>
            <a:r>
              <a:rPr lang="ru-RU" sz="2800" dirty="0" err="1" smtClean="0">
                <a:latin typeface="Calibri"/>
                <a:cs typeface="Calibri"/>
              </a:rPr>
              <a:t>Спец.предложения</a:t>
            </a:r>
            <a:endParaRPr lang="ru-RU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Сравнение</a:t>
            </a:r>
            <a:endParaRPr lang="ru-RU" sz="2800" dirty="0">
              <a:latin typeface="Calibri"/>
              <a:cs typeface="Calibri"/>
            </a:endParaRPr>
          </a:p>
          <a:p>
            <a:pPr marL="0" indent="0">
              <a:lnSpc>
                <a:spcPct val="90000"/>
              </a:lnSpc>
              <a:buSzPct val="60000"/>
              <a:buNone/>
            </a:pPr>
            <a:r>
              <a:rPr lang="ru-RU" sz="2800" dirty="0" smtClean="0">
                <a:latin typeface="Calibri"/>
                <a:cs typeface="Calibri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03854" y="5334001"/>
            <a:ext cx="571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0" i="1" dirty="0" smtClean="0">
                <a:latin typeface="Calibri"/>
                <a:cs typeface="Calibri"/>
              </a:rPr>
              <a:t>Клиент быстро найдет нужный ему товар в вашем магазине. </a:t>
            </a:r>
            <a:endParaRPr lang="ru-RU" sz="2800" b="0" i="1" dirty="0">
              <a:latin typeface="Calibri"/>
              <a:cs typeface="Calibri"/>
            </a:endParaRPr>
          </a:p>
        </p:txBody>
      </p:sp>
      <p:pic>
        <p:nvPicPr>
          <p:cNvPr id="5" name="Изображение 4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08" y="5334001"/>
            <a:ext cx="1197494" cy="1066799"/>
          </a:xfrm>
          <a:prstGeom prst="rect">
            <a:avLst/>
          </a:prstGeom>
        </p:spPr>
      </p:pic>
      <p:pic>
        <p:nvPicPr>
          <p:cNvPr id="6" name="Изображение 5" descr="Снимок экрана 2012-09-18 в 15.59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24000"/>
            <a:ext cx="4277695" cy="315174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reflection blurRad="6350" stA="51000" endA="300" endPos="10000" dist="127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16269</TotalTime>
  <Words>1571</Words>
  <Application>Microsoft Office PowerPoint</Application>
  <PresentationFormat>Экран (4:3)</PresentationFormat>
  <Paragraphs>385</Paragraphs>
  <Slides>55</Slides>
  <Notes>53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55</vt:i4>
      </vt:variant>
    </vt:vector>
  </HeadingPairs>
  <TitlesOfParts>
    <vt:vector size="63" baseType="lpstr">
      <vt:lpstr>Arial Unicode MS</vt:lpstr>
      <vt:lpstr>Arial</vt:lpstr>
      <vt:lpstr>Calibri</vt:lpstr>
      <vt:lpstr>Times New Roman</vt:lpstr>
      <vt:lpstr>Verdana</vt:lpstr>
      <vt:lpstr>Wingdings</vt:lpstr>
      <vt:lpstr>Default Design</vt:lpstr>
      <vt:lpstr>Тема Office</vt:lpstr>
      <vt:lpstr>Создать эффективный интернет  магазин?  - Легко!   Возможности платформы «1С-Битрикс» для управления сайтами </vt:lpstr>
      <vt:lpstr>Это - Новый Сайт</vt:lpstr>
      <vt:lpstr>Презентация PowerPoint</vt:lpstr>
      <vt:lpstr>Торговые процессы</vt:lpstr>
      <vt:lpstr>1С-Битрикс помогает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Сертификаты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Открытая платформа Нет зависимости от разработчика</vt:lpstr>
      <vt:lpstr>Презентация PowerPoint</vt:lpstr>
      <vt:lpstr>Презентация PowerPoint</vt:lpstr>
    </vt:vector>
  </TitlesOfParts>
  <Company>Bitrix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Битрикс: Управление сайтом</dc:title>
  <dc:creator>Natalia Grikhina</dc:creator>
  <cp:lastModifiedBy>Алексей Шоркин</cp:lastModifiedBy>
  <cp:revision>1301</cp:revision>
  <dcterms:created xsi:type="dcterms:W3CDTF">2004-09-13T11:38:15Z</dcterms:created>
  <dcterms:modified xsi:type="dcterms:W3CDTF">2015-09-26T15:04:08Z</dcterms:modified>
</cp:coreProperties>
</file>